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40" r:id="rId3"/>
    <p:sldId id="541" r:id="rId4"/>
    <p:sldId id="535" r:id="rId5"/>
    <p:sldId id="536" r:id="rId6"/>
    <p:sldId id="506" r:id="rId7"/>
    <p:sldId id="507" r:id="rId8"/>
    <p:sldId id="557" r:id="rId9"/>
    <p:sldId id="537" r:id="rId10"/>
    <p:sldId id="558" r:id="rId11"/>
    <p:sldId id="560" r:id="rId12"/>
    <p:sldId id="538" r:id="rId13"/>
    <p:sldId id="555" r:id="rId14"/>
    <p:sldId id="540" r:id="rId15"/>
    <p:sldId id="542" r:id="rId16"/>
    <p:sldId id="539" r:id="rId17"/>
    <p:sldId id="509" r:id="rId18"/>
    <p:sldId id="510" r:id="rId19"/>
    <p:sldId id="511" r:id="rId20"/>
    <p:sldId id="543" r:id="rId21"/>
    <p:sldId id="512" r:id="rId22"/>
    <p:sldId id="513" r:id="rId23"/>
    <p:sldId id="514" r:id="rId24"/>
    <p:sldId id="515" r:id="rId25"/>
    <p:sldId id="561" r:id="rId26"/>
    <p:sldId id="522" r:id="rId27"/>
    <p:sldId id="523" r:id="rId28"/>
    <p:sldId id="524" r:id="rId29"/>
    <p:sldId id="545" r:id="rId30"/>
    <p:sldId id="559" r:id="rId31"/>
    <p:sldId id="525" r:id="rId32"/>
    <p:sldId id="4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stin Rough" initials="J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2" autoAdjust="0"/>
    <p:restoredTop sz="94668" autoAdjust="0"/>
  </p:normalViewPr>
  <p:slideViewPr>
    <p:cSldViewPr snapToGrid="0" snapToObjects="1">
      <p:cViewPr varScale="1">
        <p:scale>
          <a:sx n="97" d="100"/>
          <a:sy n="97" d="100"/>
        </p:scale>
        <p:origin x="3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F1CD-B64E-0342-8772-0D25ED2F76FD}" type="datetimeFigureOut">
              <a:rPr lang="en-US" smtClean="0"/>
              <a:t>4/16/2018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863A-5C4F-3341-B7C0-44BA1E1873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35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409A-9556-FD4B-AB47-80B89DD456D0}" type="datetimeFigureOut">
              <a:rPr lang="en-US" smtClean="0"/>
              <a:t>4/16/2018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B5189-4E92-A94E-9680-9CCB240BB5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302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279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3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27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2536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55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4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1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666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8126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112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18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653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4162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511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2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621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613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31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72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4436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656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700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57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727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08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34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433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0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88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023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6726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8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1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59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40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55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57201" y="6356349"/>
            <a:ext cx="2133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ounded Rectangle 10"/>
          <p:cNvSpPr/>
          <p:nvPr userDrawn="1"/>
        </p:nvSpPr>
        <p:spPr>
          <a:xfrm>
            <a:off x="6553200" y="6356349"/>
            <a:ext cx="2133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3124200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68313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AU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F28A2F7-2110-4B78-B003-9A83900D9B4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7348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37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er 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pic>
        <p:nvPicPr>
          <p:cNvPr id="4" name="Picture 3" descr="Textbook-Cover-F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3" y="759207"/>
            <a:ext cx="5763437" cy="3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44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457200" y="1600199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4648200" y="1600200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ounded Rectangle 19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28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68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95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5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51" r:id="rId16"/>
    <p:sldLayoutId id="2147483676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CSt5kerv1k&amp;yt:cc=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P5d16wEp0&amp;yt:cc=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3/storage-class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ws.amazon.com/s3/details/#durabilit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SIT113</a:t>
            </a:r>
            <a:br>
              <a:rPr lang="en-AU" dirty="0"/>
            </a:br>
            <a:r>
              <a:rPr lang="en-AU" dirty="0"/>
              <a:t>Cloud Computing and Virtualisation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Week 6, Class 1</a:t>
            </a:r>
          </a:p>
          <a:p>
            <a:r>
              <a:rPr lang="en-AU" dirty="0" smtClean="0"/>
              <a:t>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4562474"/>
          </a:xfrm>
        </p:spPr>
        <p:txBody>
          <a:bodyPr numCol="1">
            <a:normAutofit/>
          </a:bodyPr>
          <a:lstStyle/>
          <a:p>
            <a:pPr marL="0" indent="0" algn="ctr">
              <a:buNone/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>
                <a:hlinkClick r:id="rId3"/>
              </a:rPr>
              <a:t>Google Origins</a:t>
            </a:r>
            <a:endParaRPr lang="en-US" altLang="en-US" dirty="0" smtClean="0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Cloud Capacity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10</a:t>
            </a:fld>
            <a:endParaRPr lang="en-AU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49" y="2143125"/>
            <a:ext cx="3933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4638674"/>
          </a:xfrm>
        </p:spPr>
        <p:txBody>
          <a:bodyPr numCol="1">
            <a:normAutofit/>
          </a:bodyPr>
          <a:lstStyle/>
          <a:p>
            <a:pPr marL="0" indent="0" algn="ctr">
              <a:buNone/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>
                <a:hlinkClick r:id="rId3"/>
              </a:rPr>
              <a:t>Google </a:t>
            </a:r>
            <a:r>
              <a:rPr lang="en-US" altLang="en-US" dirty="0" err="1" smtClean="0">
                <a:hlinkClick r:id="rId3"/>
              </a:rPr>
              <a:t>Datacentre</a:t>
            </a:r>
            <a:endParaRPr lang="en-US" altLang="en-US" dirty="0" smtClean="0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Cloud Capacity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11</a:t>
            </a:fld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0525"/>
            <a:ext cx="8243071" cy="38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A disk array consists of:</a:t>
            </a:r>
          </a:p>
          <a:p>
            <a:pPr lvl="1"/>
            <a:r>
              <a:rPr lang="en-US" altLang="en-US" sz="2800" dirty="0" smtClean="0"/>
              <a:t>Multiple </a:t>
            </a:r>
            <a:r>
              <a:rPr lang="en-US" altLang="en-US" sz="2800" b="1" u="sng" dirty="0" smtClean="0"/>
              <a:t>disks</a:t>
            </a:r>
          </a:p>
          <a:p>
            <a:pPr lvl="1"/>
            <a:r>
              <a:rPr lang="en-US" altLang="en-US" sz="2800" dirty="0" smtClean="0"/>
              <a:t>Extra </a:t>
            </a:r>
            <a:r>
              <a:rPr lang="en-US" altLang="en-US" sz="2800" b="1" u="sng" dirty="0"/>
              <a:t>controlling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mechanisms</a:t>
            </a:r>
          </a:p>
          <a:p>
            <a:pPr lvl="1"/>
            <a:r>
              <a:rPr lang="en-US" altLang="en-US" sz="2800" b="1" u="sng" dirty="0" smtClean="0"/>
              <a:t>Cache</a:t>
            </a:r>
            <a:r>
              <a:rPr lang="en-US" altLang="en-US" sz="2800" dirty="0"/>
              <a:t>, etc.</a:t>
            </a:r>
          </a:p>
          <a:p>
            <a:r>
              <a:rPr lang="en-US" altLang="en-US" dirty="0" smtClean="0"/>
              <a:t>A disk array is used because:</a:t>
            </a:r>
          </a:p>
          <a:p>
            <a:pPr lvl="1"/>
            <a:r>
              <a:rPr lang="en-US" altLang="en-US" sz="2800" b="1" u="sng" dirty="0" smtClean="0"/>
              <a:t>Single </a:t>
            </a:r>
            <a:r>
              <a:rPr lang="en-US" altLang="en-US" sz="2800" b="1" u="sng" dirty="0"/>
              <a:t>disks are slow</a:t>
            </a:r>
          </a:p>
          <a:p>
            <a:pPr lvl="1"/>
            <a:r>
              <a:rPr lang="en-US" altLang="en-US" sz="2800" b="1" u="sng" dirty="0"/>
              <a:t>Faults/errors</a:t>
            </a:r>
            <a:r>
              <a:rPr lang="en-US" altLang="en-US" sz="2800" dirty="0"/>
              <a:t> can (will) </a:t>
            </a:r>
            <a:r>
              <a:rPr lang="en-US" altLang="en-US" sz="2800" dirty="0" smtClean="0"/>
              <a:t>happen</a:t>
            </a: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Disk </a:t>
            </a:r>
            <a:r>
              <a:rPr lang="en-US" altLang="en-US" dirty="0"/>
              <a:t>Arrays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12</a:t>
            </a:fld>
            <a:endParaRPr lang="en-AU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1714590"/>
            <a:ext cx="2940606" cy="29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819525" cy="4525963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Clusters </a:t>
            </a:r>
            <a:r>
              <a:rPr lang="en-US" altLang="en-US" dirty="0"/>
              <a:t>of </a:t>
            </a:r>
            <a:r>
              <a:rPr lang="en-US" altLang="en-US" b="1" u="sng" dirty="0"/>
              <a:t>Disk </a:t>
            </a:r>
            <a:r>
              <a:rPr lang="en-US" altLang="en-US" b="1" u="sng" dirty="0" smtClean="0"/>
              <a:t>Arrays</a:t>
            </a:r>
            <a:r>
              <a:rPr lang="en-US" altLang="en-US" dirty="0" smtClean="0"/>
              <a:t> are used by large </a:t>
            </a:r>
            <a:r>
              <a:rPr lang="en-US" altLang="en-US" dirty="0"/>
              <a:t>cloud </a:t>
            </a:r>
            <a:r>
              <a:rPr lang="en-US" altLang="en-US" dirty="0" smtClean="0"/>
              <a:t>providers</a:t>
            </a:r>
            <a:endParaRPr lang="en-US" altLang="en-US" i="1" dirty="0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Disk </a:t>
            </a:r>
            <a:r>
              <a:rPr lang="en-US" altLang="en-US" dirty="0"/>
              <a:t>Arrays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13</a:t>
            </a:fld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4" y="1707483"/>
            <a:ext cx="4340781" cy="43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/>
              <a:t>Mortality Rate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/>
              <a:t>Durability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/>
              <a:t>Redundancy</a:t>
            </a:r>
            <a:endParaRPr 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2800" dirty="0" smtClean="0"/>
              <a:t>RAID Levels</a:t>
            </a:r>
            <a:endParaRPr lang="en-AU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2800" dirty="0" smtClean="0"/>
              <a:t>DAS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NAS</a:t>
            </a:r>
            <a:endParaRPr lang="en-AU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sz="2800" dirty="0" smtClean="0"/>
              <a:t>SAN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Basic Concepts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dirty="0" smtClean="0"/>
              <a:t>Failures happen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 smtClean="0"/>
              <a:t>Things break </a:t>
            </a:r>
            <a:r>
              <a:rPr lang="en-US" altLang="en-US" dirty="0"/>
              <a:t>in a moderately predictable </a:t>
            </a:r>
            <a:r>
              <a:rPr lang="en-US" altLang="en-US" dirty="0" smtClean="0"/>
              <a:t>way</a:t>
            </a:r>
            <a:endParaRPr lang="en-US" altLang="en-US" dirty="0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US" altLang="en-US" sz="4000" dirty="0" smtClean="0"/>
              <a:t>Mortality Rate</a:t>
            </a:r>
            <a:endParaRPr lang="en-US" altLang="en-US" dirty="0"/>
          </a:p>
        </p:txBody>
      </p:sp>
      <p:sp>
        <p:nvSpPr>
          <p:cNvPr id="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0B0E-ECE2-494A-A51C-D420380B237F}" type="slidenum">
              <a:rPr lang="en-AU" altLang="en-US"/>
              <a:pPr/>
              <a:t>15</a:t>
            </a:fld>
            <a:endParaRPr lang="en-AU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276350" y="2638425"/>
            <a:ext cx="6667499" cy="3590925"/>
            <a:chOff x="1280798" y="2554380"/>
            <a:chExt cx="5865439" cy="2880345"/>
          </a:xfrm>
        </p:grpSpPr>
        <p:grpSp>
          <p:nvGrpSpPr>
            <p:cNvPr id="3" name="Group 2"/>
            <p:cNvGrpSpPr/>
            <p:nvPr/>
          </p:nvGrpSpPr>
          <p:grpSpPr>
            <a:xfrm>
              <a:off x="1353852" y="2554380"/>
              <a:ext cx="5792385" cy="2880345"/>
              <a:chOff x="1835150" y="1715884"/>
              <a:chExt cx="6265863" cy="2880345"/>
            </a:xfrm>
          </p:grpSpPr>
          <p:sp>
            <p:nvSpPr>
              <p:cNvPr id="332804" name="Line 4"/>
              <p:cNvSpPr>
                <a:spLocks noChangeShapeType="1"/>
              </p:cNvSpPr>
              <p:nvPr/>
            </p:nvSpPr>
            <p:spPr bwMode="auto">
              <a:xfrm>
                <a:off x="2339975" y="3933825"/>
                <a:ext cx="5113338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05" name="Line 5"/>
              <p:cNvSpPr>
                <a:spLocks noChangeShapeType="1"/>
              </p:cNvSpPr>
              <p:nvPr/>
            </p:nvSpPr>
            <p:spPr bwMode="auto">
              <a:xfrm>
                <a:off x="2339975" y="4149725"/>
                <a:ext cx="5113338" cy="15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06" name="Line 6"/>
              <p:cNvSpPr>
                <a:spLocks noChangeShapeType="1"/>
              </p:cNvSpPr>
              <p:nvPr/>
            </p:nvSpPr>
            <p:spPr bwMode="auto">
              <a:xfrm>
                <a:off x="2339975" y="3500438"/>
                <a:ext cx="5113338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07" name="Line 7"/>
              <p:cNvSpPr>
                <a:spLocks noChangeShapeType="1"/>
              </p:cNvSpPr>
              <p:nvPr/>
            </p:nvSpPr>
            <p:spPr bwMode="auto">
              <a:xfrm>
                <a:off x="2339975" y="3716338"/>
                <a:ext cx="5113338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08" name="Line 8"/>
              <p:cNvSpPr>
                <a:spLocks noChangeShapeType="1"/>
              </p:cNvSpPr>
              <p:nvPr/>
            </p:nvSpPr>
            <p:spPr bwMode="auto">
              <a:xfrm>
                <a:off x="2339975" y="3068638"/>
                <a:ext cx="5113338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09" name="Line 9"/>
              <p:cNvSpPr>
                <a:spLocks noChangeShapeType="1"/>
              </p:cNvSpPr>
              <p:nvPr/>
            </p:nvSpPr>
            <p:spPr bwMode="auto">
              <a:xfrm>
                <a:off x="2339975" y="3284538"/>
                <a:ext cx="5113338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1" name="Line 11"/>
              <p:cNvSpPr>
                <a:spLocks noChangeShapeType="1"/>
              </p:cNvSpPr>
              <p:nvPr/>
            </p:nvSpPr>
            <p:spPr bwMode="auto">
              <a:xfrm>
                <a:off x="2339975" y="2851150"/>
                <a:ext cx="5113338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2" name="Line 12"/>
              <p:cNvSpPr>
                <a:spLocks noChangeShapeType="1"/>
              </p:cNvSpPr>
              <p:nvPr/>
            </p:nvSpPr>
            <p:spPr bwMode="auto">
              <a:xfrm flipV="1">
                <a:off x="2411413" y="2636838"/>
                <a:ext cx="0" cy="15843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3" name="Line 13"/>
              <p:cNvSpPr>
                <a:spLocks noChangeShapeType="1"/>
              </p:cNvSpPr>
              <p:nvPr/>
            </p:nvSpPr>
            <p:spPr bwMode="auto">
              <a:xfrm>
                <a:off x="2627313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4" name="Line 14"/>
              <p:cNvSpPr>
                <a:spLocks noChangeShapeType="1"/>
              </p:cNvSpPr>
              <p:nvPr/>
            </p:nvSpPr>
            <p:spPr bwMode="auto">
              <a:xfrm>
                <a:off x="2879725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5" name="Line 15"/>
              <p:cNvSpPr>
                <a:spLocks noChangeShapeType="1"/>
              </p:cNvSpPr>
              <p:nvPr/>
            </p:nvSpPr>
            <p:spPr bwMode="auto">
              <a:xfrm>
                <a:off x="3132138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6" name="Line 16"/>
              <p:cNvSpPr>
                <a:spLocks noChangeShapeType="1"/>
              </p:cNvSpPr>
              <p:nvPr/>
            </p:nvSpPr>
            <p:spPr bwMode="auto">
              <a:xfrm>
                <a:off x="3384550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7" name="Line 17"/>
              <p:cNvSpPr>
                <a:spLocks noChangeShapeType="1"/>
              </p:cNvSpPr>
              <p:nvPr/>
            </p:nvSpPr>
            <p:spPr bwMode="auto">
              <a:xfrm>
                <a:off x="3635375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8" name="Line 18"/>
              <p:cNvSpPr>
                <a:spLocks noChangeShapeType="1"/>
              </p:cNvSpPr>
              <p:nvPr/>
            </p:nvSpPr>
            <p:spPr bwMode="auto">
              <a:xfrm>
                <a:off x="3887788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19" name="Line 19"/>
              <p:cNvSpPr>
                <a:spLocks noChangeShapeType="1"/>
              </p:cNvSpPr>
              <p:nvPr/>
            </p:nvSpPr>
            <p:spPr bwMode="auto">
              <a:xfrm>
                <a:off x="4140200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0" name="Line 20"/>
              <p:cNvSpPr>
                <a:spLocks noChangeShapeType="1"/>
              </p:cNvSpPr>
              <p:nvPr/>
            </p:nvSpPr>
            <p:spPr bwMode="auto">
              <a:xfrm>
                <a:off x="4392613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1" name="Line 21"/>
              <p:cNvSpPr>
                <a:spLocks noChangeShapeType="1"/>
              </p:cNvSpPr>
              <p:nvPr/>
            </p:nvSpPr>
            <p:spPr bwMode="auto">
              <a:xfrm>
                <a:off x="4643438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2" name="Line 22"/>
              <p:cNvSpPr>
                <a:spLocks noChangeShapeType="1"/>
              </p:cNvSpPr>
              <p:nvPr/>
            </p:nvSpPr>
            <p:spPr bwMode="auto">
              <a:xfrm>
                <a:off x="4895850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3" name="Line 23"/>
              <p:cNvSpPr>
                <a:spLocks noChangeShapeType="1"/>
              </p:cNvSpPr>
              <p:nvPr/>
            </p:nvSpPr>
            <p:spPr bwMode="auto">
              <a:xfrm>
                <a:off x="5148263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4" name="Line 24"/>
              <p:cNvSpPr>
                <a:spLocks noChangeShapeType="1"/>
              </p:cNvSpPr>
              <p:nvPr/>
            </p:nvSpPr>
            <p:spPr bwMode="auto">
              <a:xfrm>
                <a:off x="5400675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5" name="Line 25"/>
              <p:cNvSpPr>
                <a:spLocks noChangeShapeType="1"/>
              </p:cNvSpPr>
              <p:nvPr/>
            </p:nvSpPr>
            <p:spPr bwMode="auto">
              <a:xfrm>
                <a:off x="5651500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6" name="Line 26"/>
              <p:cNvSpPr>
                <a:spLocks noChangeShapeType="1"/>
              </p:cNvSpPr>
              <p:nvPr/>
            </p:nvSpPr>
            <p:spPr bwMode="auto">
              <a:xfrm>
                <a:off x="5903913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7" name="Line 27"/>
              <p:cNvSpPr>
                <a:spLocks noChangeShapeType="1"/>
              </p:cNvSpPr>
              <p:nvPr/>
            </p:nvSpPr>
            <p:spPr bwMode="auto">
              <a:xfrm>
                <a:off x="6156325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8" name="Line 28"/>
              <p:cNvSpPr>
                <a:spLocks noChangeShapeType="1"/>
              </p:cNvSpPr>
              <p:nvPr/>
            </p:nvSpPr>
            <p:spPr bwMode="auto">
              <a:xfrm>
                <a:off x="6408738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29" name="Line 29"/>
              <p:cNvSpPr>
                <a:spLocks noChangeShapeType="1"/>
              </p:cNvSpPr>
              <p:nvPr/>
            </p:nvSpPr>
            <p:spPr bwMode="auto">
              <a:xfrm>
                <a:off x="6694488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30" name="Line 30"/>
              <p:cNvSpPr>
                <a:spLocks noChangeShapeType="1"/>
              </p:cNvSpPr>
              <p:nvPr/>
            </p:nvSpPr>
            <p:spPr bwMode="auto">
              <a:xfrm>
                <a:off x="6946900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31" name="Line 31"/>
              <p:cNvSpPr>
                <a:spLocks noChangeShapeType="1"/>
              </p:cNvSpPr>
              <p:nvPr/>
            </p:nvSpPr>
            <p:spPr bwMode="auto">
              <a:xfrm>
                <a:off x="7199313" y="4149725"/>
                <a:ext cx="0" cy="71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32837" name="Freeform 37"/>
              <p:cNvSpPr>
                <a:spLocks/>
              </p:cNvSpPr>
              <p:nvPr/>
            </p:nvSpPr>
            <p:spPr bwMode="auto">
              <a:xfrm>
                <a:off x="2519363" y="3068638"/>
                <a:ext cx="4213225" cy="977900"/>
              </a:xfrm>
              <a:custGeom>
                <a:avLst/>
                <a:gdLst>
                  <a:gd name="T0" fmla="*/ 0 w 2313"/>
                  <a:gd name="T1" fmla="*/ 0 h 616"/>
                  <a:gd name="T2" fmla="*/ 181 w 2313"/>
                  <a:gd name="T3" fmla="*/ 455 h 616"/>
                  <a:gd name="T4" fmla="*/ 349 w 2313"/>
                  <a:gd name="T5" fmla="*/ 575 h 616"/>
                  <a:gd name="T6" fmla="*/ 619 w 2313"/>
                  <a:gd name="T7" fmla="*/ 611 h 616"/>
                  <a:gd name="T8" fmla="*/ 1859 w 2313"/>
                  <a:gd name="T9" fmla="*/ 590 h 616"/>
                  <a:gd name="T10" fmla="*/ 2177 w 2313"/>
                  <a:gd name="T11" fmla="*/ 454 h 616"/>
                  <a:gd name="T12" fmla="*/ 2313 w 2313"/>
                  <a:gd name="T13" fmla="*/ 318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3" h="616">
                    <a:moveTo>
                      <a:pt x="0" y="0"/>
                    </a:moveTo>
                    <a:cubicBezTo>
                      <a:pt x="30" y="76"/>
                      <a:pt x="123" y="359"/>
                      <a:pt x="181" y="455"/>
                    </a:cubicBezTo>
                    <a:cubicBezTo>
                      <a:pt x="239" y="551"/>
                      <a:pt x="276" y="549"/>
                      <a:pt x="349" y="575"/>
                    </a:cubicBezTo>
                    <a:cubicBezTo>
                      <a:pt x="422" y="601"/>
                      <a:pt x="367" y="609"/>
                      <a:pt x="619" y="611"/>
                    </a:cubicBezTo>
                    <a:cubicBezTo>
                      <a:pt x="871" y="613"/>
                      <a:pt x="1599" y="616"/>
                      <a:pt x="1859" y="590"/>
                    </a:cubicBezTo>
                    <a:cubicBezTo>
                      <a:pt x="2119" y="564"/>
                      <a:pt x="2101" y="499"/>
                      <a:pt x="2177" y="454"/>
                    </a:cubicBezTo>
                    <a:cubicBezTo>
                      <a:pt x="2253" y="409"/>
                      <a:pt x="2283" y="363"/>
                      <a:pt x="2313" y="318"/>
                    </a:cubicBezTo>
                  </a:path>
                </a:pathLst>
              </a:custGeom>
              <a:noFill/>
              <a:ln w="222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grpSp>
            <p:nvGrpSpPr>
              <p:cNvPr id="332843" name="Group 43"/>
              <p:cNvGrpSpPr>
                <a:grpSpLocks/>
              </p:cNvGrpSpPr>
              <p:nvPr/>
            </p:nvGrpSpPr>
            <p:grpSpPr bwMode="auto">
              <a:xfrm>
                <a:off x="1835150" y="2889250"/>
                <a:ext cx="539750" cy="1204913"/>
                <a:chOff x="1111" y="1820"/>
                <a:chExt cx="340" cy="759"/>
              </a:xfrm>
            </p:grpSpPr>
            <p:sp>
              <p:nvSpPr>
                <p:cNvPr id="33283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111" y="1820"/>
                  <a:ext cx="3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AU" altLang="en-US" sz="1400"/>
                    <a:t>100</a:t>
                  </a:r>
                </a:p>
              </p:txBody>
            </p:sp>
            <p:sp>
              <p:nvSpPr>
                <p:cNvPr id="33283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1" y="1962"/>
                  <a:ext cx="3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AU" altLang="en-US" sz="1400"/>
                    <a:t>80</a:t>
                  </a:r>
                </a:p>
              </p:txBody>
            </p:sp>
            <p:sp>
              <p:nvSpPr>
                <p:cNvPr id="33284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11" y="2104"/>
                  <a:ext cx="3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AU" altLang="en-US" sz="1400"/>
                    <a:t>60</a:t>
                  </a:r>
                </a:p>
              </p:txBody>
            </p:sp>
            <p:sp>
              <p:nvSpPr>
                <p:cNvPr id="33284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111" y="2246"/>
                  <a:ext cx="3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AU" altLang="en-US" sz="1400"/>
                    <a:t>40</a:t>
                  </a:r>
                </a:p>
              </p:txBody>
            </p:sp>
            <p:sp>
              <p:nvSpPr>
                <p:cNvPr id="33284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111" y="2387"/>
                  <a:ext cx="34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AU" altLang="en-US" sz="1400"/>
                    <a:t>20</a:t>
                  </a:r>
                </a:p>
              </p:txBody>
            </p:sp>
          </p:grpSp>
          <p:sp>
            <p:nvSpPr>
              <p:cNvPr id="332852" name="Text Box 52"/>
              <p:cNvSpPr txBox="1">
                <a:spLocks noChangeArrowheads="1"/>
              </p:cNvSpPr>
              <p:nvPr/>
            </p:nvSpPr>
            <p:spPr bwMode="auto">
              <a:xfrm>
                <a:off x="7056438" y="4257675"/>
                <a:ext cx="104457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AU" altLang="en-US" sz="1600" dirty="0"/>
                  <a:t>TIME</a:t>
                </a:r>
              </a:p>
            </p:txBody>
          </p:sp>
          <p:sp>
            <p:nvSpPr>
              <p:cNvPr id="332853" name="Text Box 53"/>
              <p:cNvSpPr txBox="1">
                <a:spLocks noChangeArrowheads="1"/>
              </p:cNvSpPr>
              <p:nvPr/>
            </p:nvSpPr>
            <p:spPr bwMode="auto">
              <a:xfrm>
                <a:off x="2959890" y="1715884"/>
                <a:ext cx="38719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AU" altLang="en-US" sz="2400" u="sng" dirty="0"/>
                  <a:t>Relative Mortality Rate</a:t>
                </a:r>
              </a:p>
            </p:txBody>
          </p:sp>
        </p:grpSp>
        <p:sp>
          <p:nvSpPr>
            <p:cNvPr id="51" name="Text Box 52"/>
            <p:cNvSpPr txBox="1">
              <a:spLocks noChangeArrowheads="1"/>
            </p:cNvSpPr>
            <p:nvPr/>
          </p:nvSpPr>
          <p:spPr bwMode="auto">
            <a:xfrm>
              <a:off x="1280798" y="3070020"/>
              <a:ext cx="13461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sz="1600" dirty="0" smtClean="0"/>
                <a:t>FAILURE RATE</a:t>
              </a:r>
              <a:endParaRPr lang="en-AU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21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Durability (</a:t>
            </a:r>
            <a:r>
              <a:rPr lang="en-US" altLang="en-US" b="1" u="sng" dirty="0" smtClean="0"/>
              <a:t>not loosing data</a:t>
            </a:r>
            <a:r>
              <a:rPr lang="en-US" altLang="en-US" dirty="0" smtClean="0"/>
              <a:t>) is critically important.</a:t>
            </a:r>
          </a:p>
          <a:p>
            <a:r>
              <a:rPr lang="en-US" altLang="en-US" dirty="0" smtClean="0"/>
              <a:t>Amazon S3 is designed for:</a:t>
            </a:r>
          </a:p>
          <a:p>
            <a:pPr lvl="1"/>
            <a:r>
              <a:rPr lang="en-US" altLang="en-US" sz="2800" dirty="0" smtClean="0"/>
              <a:t>99.999999999</a:t>
            </a:r>
            <a:r>
              <a:rPr lang="en-US" altLang="en-US" sz="2800" dirty="0"/>
              <a:t>% </a:t>
            </a:r>
            <a:r>
              <a:rPr lang="en-US" altLang="en-US" sz="2800" dirty="0" smtClean="0"/>
              <a:t>durability, </a:t>
            </a:r>
            <a:r>
              <a:rPr lang="en-US" altLang="en-US" sz="2800" dirty="0" smtClean="0"/>
              <a:t>and</a:t>
            </a:r>
          </a:p>
          <a:p>
            <a:pPr lvl="1"/>
            <a:r>
              <a:rPr lang="en-US" altLang="en-US" sz="2800" dirty="0" smtClean="0"/>
              <a:t>99.99</a:t>
            </a:r>
            <a:r>
              <a:rPr lang="en-US" altLang="en-US" sz="2800" dirty="0"/>
              <a:t>% availability </a:t>
            </a:r>
            <a:r>
              <a:rPr lang="en-US" altLang="en-US" sz="2800" dirty="0" smtClean="0"/>
              <a:t>over </a:t>
            </a:r>
            <a:r>
              <a:rPr lang="en-US" altLang="en-US" sz="2800" dirty="0"/>
              <a:t>a given </a:t>
            </a:r>
            <a:r>
              <a:rPr lang="en-US" altLang="en-US" sz="2800" dirty="0" smtClean="0"/>
              <a:t>year</a:t>
            </a:r>
          </a:p>
          <a:p>
            <a:r>
              <a:rPr lang="en-US" altLang="en-US" dirty="0" smtClean="0"/>
              <a:t>But, with a capacity of 10 EB and a durability of 99.999999999%, 100 MB are lost annually.</a:t>
            </a:r>
          </a:p>
          <a:p>
            <a:pPr lvl="2"/>
            <a:endParaRPr lang="en-US" altLang="en-US" sz="2800" dirty="0" smtClean="0">
              <a:hlinkClick r:id="rId3"/>
            </a:endParaRPr>
          </a:p>
          <a:p>
            <a:pPr marL="914400" lvl="2" indent="0">
              <a:buNone/>
            </a:pPr>
            <a:endParaRPr lang="en-US" altLang="en-US" sz="2800" dirty="0">
              <a:hlinkClick r:id="rId3"/>
            </a:endParaRPr>
          </a:p>
          <a:p>
            <a:pPr lvl="2"/>
            <a:r>
              <a:rPr lang="en-US" altLang="en-US" sz="2400" dirty="0">
                <a:hlinkClick r:id="rId3"/>
              </a:rPr>
              <a:t>https://aws.amazon.com/s3/storage-classes</a:t>
            </a:r>
            <a:r>
              <a:rPr lang="en-US" altLang="en-US" sz="2400" dirty="0" smtClean="0">
                <a:hlinkClick r:id="rId3"/>
              </a:rPr>
              <a:t>/</a:t>
            </a:r>
            <a:endParaRPr lang="en-US" altLang="en-US" sz="2400" dirty="0" smtClean="0">
              <a:hlinkClick r:id="rId4"/>
            </a:endParaRPr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AU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</a:t>
            </a:r>
            <a:r>
              <a:rPr lang="en-AU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Concepts:</a:t>
            </a:r>
            <a:br>
              <a:rPr lang="en-AU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000" dirty="0" smtClean="0"/>
              <a:t>Durability</a:t>
            </a:r>
            <a:endParaRPr lang="en-US" alt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7F022-471C-49DE-BEC4-E6F0F050A7F1}" type="slidenum">
              <a:rPr lang="en-AU" altLang="en-US"/>
              <a:pPr/>
              <a:t>16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498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Redundancy is a </a:t>
            </a:r>
            <a:r>
              <a:rPr lang="en-US" altLang="en-US" b="1" u="sng" dirty="0"/>
              <a:t>solution to the fault tolerance problem</a:t>
            </a:r>
            <a:r>
              <a:rPr lang="en-US" altLang="en-US" dirty="0"/>
              <a:t> of disks</a:t>
            </a:r>
          </a:p>
          <a:p>
            <a:r>
              <a:rPr lang="en-US" altLang="en-US" dirty="0"/>
              <a:t>Redundancy can come in two forms:</a:t>
            </a:r>
          </a:p>
          <a:p>
            <a:pPr lvl="1"/>
            <a:r>
              <a:rPr lang="en-US" altLang="en-US" sz="2800" dirty="0"/>
              <a:t>Complete Redundancy (</a:t>
            </a:r>
            <a:r>
              <a:rPr lang="en-US" altLang="en-US" sz="2800" b="1" u="sng" dirty="0"/>
              <a:t>Copies</a:t>
            </a:r>
            <a:r>
              <a:rPr lang="en-US" altLang="en-US" sz="2800" dirty="0"/>
              <a:t>)</a:t>
            </a:r>
          </a:p>
          <a:p>
            <a:pPr lvl="1"/>
            <a:r>
              <a:rPr lang="en-US" altLang="en-US" sz="2800" dirty="0"/>
              <a:t>Partial Redundancy</a:t>
            </a:r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US" altLang="en-US" dirty="0" smtClean="0"/>
              <a:t>Redundancy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7F022-471C-49DE-BEC4-E6F0F050A7F1}" type="slidenum">
              <a:rPr lang="en-AU" altLang="en-US"/>
              <a:pPr/>
              <a:t>17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598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Complete copies</a:t>
            </a:r>
          </a:p>
          <a:p>
            <a:pPr lvl="1"/>
            <a:r>
              <a:rPr lang="en-US" altLang="en-US" sz="2800" dirty="0"/>
              <a:t>Replication, aka mirroring</a:t>
            </a: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US" altLang="en-US" dirty="0" smtClean="0"/>
              <a:t>Redundancy</a:t>
            </a:r>
            <a:endParaRPr lang="en-US" alt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FBF8-9288-459A-8123-9FB419AF7FAC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334852" name="AutoShape 4"/>
          <p:cNvSpPr>
            <a:spLocks noChangeArrowheads="1"/>
          </p:cNvSpPr>
          <p:nvPr/>
        </p:nvSpPr>
        <p:spPr bwMode="auto">
          <a:xfrm>
            <a:off x="2446338" y="2995613"/>
            <a:ext cx="1331912" cy="1260475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4853" name="AutoShape 5"/>
          <p:cNvSpPr>
            <a:spLocks noChangeArrowheads="1"/>
          </p:cNvSpPr>
          <p:nvPr/>
        </p:nvSpPr>
        <p:spPr bwMode="auto">
          <a:xfrm>
            <a:off x="5181600" y="2995613"/>
            <a:ext cx="1331913" cy="1260475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2733675" y="3608388"/>
            <a:ext cx="719138" cy="215900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4855" name="Rectangle 7"/>
          <p:cNvSpPr>
            <a:spLocks noChangeArrowheads="1"/>
          </p:cNvSpPr>
          <p:nvPr/>
        </p:nvSpPr>
        <p:spPr bwMode="auto">
          <a:xfrm>
            <a:off x="5505450" y="3571875"/>
            <a:ext cx="719138" cy="215900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4856" name="Rectangle 8"/>
          <p:cNvSpPr>
            <a:spLocks noChangeArrowheads="1"/>
          </p:cNvSpPr>
          <p:nvPr/>
        </p:nvSpPr>
        <p:spPr bwMode="auto">
          <a:xfrm>
            <a:off x="2554288" y="3429000"/>
            <a:ext cx="3816350" cy="539750"/>
          </a:xfrm>
          <a:prstGeom prst="rect">
            <a:avLst/>
          </a:prstGeom>
          <a:noFill/>
          <a:ln w="762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4857" name="Text Box 9"/>
          <p:cNvSpPr txBox="1">
            <a:spLocks noChangeArrowheads="1"/>
          </p:cNvSpPr>
          <p:nvPr/>
        </p:nvSpPr>
        <p:spPr bwMode="auto">
          <a:xfrm>
            <a:off x="4231516" y="4888304"/>
            <a:ext cx="2232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2400" dirty="0"/>
              <a:t>Mirrored Copies</a:t>
            </a:r>
          </a:p>
        </p:txBody>
      </p:sp>
      <p:sp>
        <p:nvSpPr>
          <p:cNvPr id="334859" name="Line 11"/>
          <p:cNvSpPr>
            <a:spLocks noChangeShapeType="1"/>
          </p:cNvSpPr>
          <p:nvPr/>
        </p:nvSpPr>
        <p:spPr bwMode="auto">
          <a:xfrm flipH="1" flipV="1">
            <a:off x="3238500" y="3860799"/>
            <a:ext cx="1800225" cy="935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4860" name="Line 12"/>
          <p:cNvSpPr>
            <a:spLocks noChangeShapeType="1"/>
          </p:cNvSpPr>
          <p:nvPr/>
        </p:nvSpPr>
        <p:spPr bwMode="auto">
          <a:xfrm flipV="1">
            <a:off x="5470525" y="3824288"/>
            <a:ext cx="323850" cy="971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8992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dirty="0"/>
              <a:t>Error Correcting </a:t>
            </a:r>
            <a:r>
              <a:rPr lang="en-US" altLang="en-US" dirty="0" smtClean="0"/>
              <a:t>Codes (ECC)</a:t>
            </a:r>
          </a:p>
          <a:p>
            <a:pPr lvl="1"/>
            <a:r>
              <a:rPr lang="en-US" altLang="en-US" sz="2800" b="1" u="sng" dirty="0" smtClean="0"/>
              <a:t>Detect</a:t>
            </a:r>
            <a:r>
              <a:rPr lang="en-US" altLang="en-US" sz="2800" dirty="0" smtClean="0"/>
              <a:t> errors</a:t>
            </a:r>
          </a:p>
          <a:p>
            <a:pPr lvl="1"/>
            <a:r>
              <a:rPr lang="en-US" altLang="en-US" sz="2800" b="1" u="sng" dirty="0" smtClean="0"/>
              <a:t>Correct</a:t>
            </a:r>
            <a:r>
              <a:rPr lang="en-US" altLang="en-US" sz="2800" dirty="0" smtClean="0"/>
              <a:t> errors</a:t>
            </a:r>
          </a:p>
          <a:p>
            <a:pPr lvl="1"/>
            <a:endParaRPr lang="en-US" altLang="en-US" sz="2800" dirty="0" smtClean="0"/>
          </a:p>
          <a:p>
            <a:r>
              <a:rPr lang="en-US" altLang="en-US" dirty="0" smtClean="0"/>
              <a:t>Hamming codes</a:t>
            </a:r>
            <a:endParaRPr lang="en-US" altLang="en-US" dirty="0"/>
          </a:p>
          <a:p>
            <a:pPr lvl="1"/>
            <a:r>
              <a:rPr lang="en-US" altLang="en-US" sz="2800" b="1" u="sng" dirty="0"/>
              <a:t>Data </a:t>
            </a:r>
            <a:r>
              <a:rPr lang="en-US" altLang="en-US" sz="2800" b="1" u="sng" dirty="0" smtClean="0"/>
              <a:t>bits</a:t>
            </a:r>
            <a:r>
              <a:rPr lang="en-US" altLang="en-US" sz="2800" dirty="0" smtClean="0"/>
              <a:t> + </a:t>
            </a:r>
            <a:r>
              <a:rPr lang="en-US" altLang="en-US" sz="2800" b="1" u="sng" dirty="0"/>
              <a:t>Parity bits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= Total bits</a:t>
            </a:r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US" altLang="en-US" dirty="0"/>
              <a:t>Partial Redundancy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CE85-5717-44CE-89DE-226AAA1E085A}" type="slidenum">
              <a:rPr lang="en-AU" altLang="en-US"/>
              <a:pPr/>
              <a:t>19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77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1800" dirty="0" smtClean="0"/>
              <a:t>Background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Cloud Deployment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/>
              <a:t>Hierarchy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 smtClean="0"/>
              <a:t>Cloud Capacity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Disk Arrays</a:t>
            </a:r>
          </a:p>
          <a:p>
            <a:r>
              <a:rPr lang="en-AU" sz="1800" dirty="0" smtClean="0"/>
              <a:t>Basic Concepts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 smtClean="0"/>
              <a:t>Mortality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 smtClean="0"/>
              <a:t>Durability</a:t>
            </a:r>
            <a:endParaRPr lang="en-US" alt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Redundancy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 smtClean="0"/>
              <a:t>RAID Levels</a:t>
            </a:r>
            <a:endParaRPr lang="en-AU" sz="1800" dirty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 smtClean="0"/>
              <a:t>DAS</a:t>
            </a:r>
            <a:endParaRPr lang="en-AU" alt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AU" sz="1800" dirty="0"/>
              <a:t>NAS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1800" dirty="0" smtClean="0"/>
              <a:t>SAN</a:t>
            </a:r>
            <a:endParaRPr lang="en-A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Parity</a:t>
            </a:r>
            <a:endParaRPr lang="en-US" altLang="en-US" dirty="0"/>
          </a:p>
          <a:p>
            <a:pPr lvl="1"/>
            <a:r>
              <a:rPr lang="en-US" altLang="en-US" sz="2800" b="1" u="sng" dirty="0" smtClean="0"/>
              <a:t>Exclusive-Or data blocks</a:t>
            </a:r>
            <a:r>
              <a:rPr lang="en-US" altLang="en-US" sz="2800" dirty="0" smtClean="0"/>
              <a:t> to </a:t>
            </a:r>
            <a:r>
              <a:rPr lang="en-US" altLang="en-US" sz="2800" dirty="0"/>
              <a:t>calculate a parity block</a:t>
            </a:r>
          </a:p>
          <a:p>
            <a:pPr lvl="1"/>
            <a:r>
              <a:rPr lang="en-US" altLang="en-US" sz="2800" b="1" u="sng" dirty="0"/>
              <a:t>Any data block can be </a:t>
            </a:r>
            <a:r>
              <a:rPr lang="en-US" altLang="en-US" sz="2800" b="1" u="sng" dirty="0" smtClean="0"/>
              <a:t>re-constructed</a:t>
            </a:r>
            <a:r>
              <a:rPr lang="en-US" altLang="en-US" sz="2800" dirty="0" smtClean="0"/>
              <a:t> </a:t>
            </a:r>
            <a:br>
              <a:rPr lang="en-US" altLang="en-US" sz="2800" dirty="0" smtClean="0"/>
            </a:br>
            <a:r>
              <a:rPr lang="en-US" altLang="en-US" sz="2800" dirty="0" smtClean="0"/>
              <a:t>from the other blocks </a:t>
            </a:r>
            <a:r>
              <a:rPr lang="en-US" altLang="en-US" sz="2800" dirty="0"/>
              <a:t>+ </a:t>
            </a:r>
            <a:r>
              <a:rPr lang="en-US" altLang="en-US" sz="2800" dirty="0" smtClean="0"/>
              <a:t>parity block</a:t>
            </a:r>
            <a:endParaRPr lang="en-US" altLang="en-US" sz="2800" dirty="0"/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US" altLang="en-US" dirty="0"/>
              <a:t>Partial Redundancy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0CE85-5717-44CE-89DE-226AAA1E085A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335876" name="AutoShape 4"/>
          <p:cNvSpPr>
            <a:spLocks noChangeArrowheads="1"/>
          </p:cNvSpPr>
          <p:nvPr/>
        </p:nvSpPr>
        <p:spPr bwMode="auto">
          <a:xfrm>
            <a:off x="576931" y="4528268"/>
            <a:ext cx="1219737" cy="115411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77" name="AutoShape 5"/>
          <p:cNvSpPr>
            <a:spLocks noChangeArrowheads="1"/>
          </p:cNvSpPr>
          <p:nvPr/>
        </p:nvSpPr>
        <p:spPr bwMode="auto">
          <a:xfrm>
            <a:off x="2061260" y="4528268"/>
            <a:ext cx="1219737" cy="115411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840069" y="5089336"/>
            <a:ext cx="658571" cy="197682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2357835" y="5055904"/>
            <a:ext cx="658571" cy="197682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4" name="AutoShape 12"/>
          <p:cNvSpPr>
            <a:spLocks noChangeArrowheads="1"/>
          </p:cNvSpPr>
          <p:nvPr/>
        </p:nvSpPr>
        <p:spPr bwMode="auto">
          <a:xfrm>
            <a:off x="3644447" y="4528268"/>
            <a:ext cx="1219737" cy="115411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5" name="Rectangle 13"/>
          <p:cNvSpPr>
            <a:spLocks noChangeArrowheads="1"/>
          </p:cNvSpPr>
          <p:nvPr/>
        </p:nvSpPr>
        <p:spPr bwMode="auto">
          <a:xfrm>
            <a:off x="3941022" y="5055904"/>
            <a:ext cx="658571" cy="197682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6" name="AutoShape 14"/>
          <p:cNvSpPr>
            <a:spLocks noChangeArrowheads="1"/>
          </p:cNvSpPr>
          <p:nvPr/>
        </p:nvSpPr>
        <p:spPr bwMode="auto">
          <a:xfrm>
            <a:off x="5226181" y="4528268"/>
            <a:ext cx="1219737" cy="115411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7" name="Rectangle 15"/>
          <p:cNvSpPr>
            <a:spLocks noChangeArrowheads="1"/>
          </p:cNvSpPr>
          <p:nvPr/>
        </p:nvSpPr>
        <p:spPr bwMode="auto">
          <a:xfrm>
            <a:off x="5522756" y="5055904"/>
            <a:ext cx="658571" cy="197682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675789" y="4925085"/>
            <a:ext cx="5639287" cy="494205"/>
          </a:xfrm>
          <a:prstGeom prst="rect">
            <a:avLst/>
          </a:prstGeom>
          <a:noFill/>
          <a:ln w="762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35888" name="Text Box 16"/>
          <p:cNvSpPr txBox="1">
            <a:spLocks noChangeArrowheads="1"/>
          </p:cNvSpPr>
          <p:nvPr/>
        </p:nvSpPr>
        <p:spPr bwMode="auto">
          <a:xfrm>
            <a:off x="6729079" y="3801438"/>
            <a:ext cx="18758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2400" dirty="0"/>
              <a:t>Parity Unit (XOR of </a:t>
            </a:r>
            <a:r>
              <a:rPr lang="en-AU" altLang="en-US" sz="2400" dirty="0" smtClean="0"/>
              <a:t>the rest </a:t>
            </a:r>
            <a:r>
              <a:rPr lang="en-AU" altLang="en-US" sz="2400" dirty="0"/>
              <a:t>of stripe units in same stripe)</a:t>
            </a:r>
          </a:p>
        </p:txBody>
      </p:sp>
      <p:sp>
        <p:nvSpPr>
          <p:cNvPr id="335883" name="Line 11"/>
          <p:cNvSpPr>
            <a:spLocks noChangeShapeType="1"/>
          </p:cNvSpPr>
          <p:nvPr/>
        </p:nvSpPr>
        <p:spPr bwMode="auto">
          <a:xfrm flipH="1">
            <a:off x="6148542" y="4672730"/>
            <a:ext cx="692663" cy="38317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5890" name="Line 18"/>
          <p:cNvSpPr>
            <a:spLocks noChangeShapeType="1"/>
          </p:cNvSpPr>
          <p:nvPr/>
        </p:nvSpPr>
        <p:spPr bwMode="auto">
          <a:xfrm>
            <a:off x="1153193" y="4132981"/>
            <a:ext cx="0" cy="922923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5891" name="Line 19"/>
          <p:cNvSpPr>
            <a:spLocks noChangeShapeType="1"/>
          </p:cNvSpPr>
          <p:nvPr/>
        </p:nvSpPr>
        <p:spPr bwMode="auto">
          <a:xfrm>
            <a:off x="2664493" y="4204418"/>
            <a:ext cx="0" cy="851486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5892" name="Line 20"/>
          <p:cNvSpPr>
            <a:spLocks noChangeShapeType="1"/>
          </p:cNvSpPr>
          <p:nvPr/>
        </p:nvSpPr>
        <p:spPr bwMode="auto">
          <a:xfrm>
            <a:off x="4285330" y="4167906"/>
            <a:ext cx="8403" cy="92143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5893" name="Line 21"/>
          <p:cNvSpPr>
            <a:spLocks noChangeShapeType="1"/>
          </p:cNvSpPr>
          <p:nvPr/>
        </p:nvSpPr>
        <p:spPr bwMode="auto">
          <a:xfrm>
            <a:off x="5796631" y="4259891"/>
            <a:ext cx="0" cy="93503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35895" name="Oval 23"/>
          <p:cNvSpPr>
            <a:spLocks noChangeArrowheads="1"/>
          </p:cNvSpPr>
          <p:nvPr/>
        </p:nvSpPr>
        <p:spPr bwMode="auto">
          <a:xfrm>
            <a:off x="5509293" y="3880568"/>
            <a:ext cx="576263" cy="576263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AU" altLang="en-US" sz="1600" b="1" dirty="0"/>
              <a:t>XOR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 flipH="1">
            <a:off x="1153193" y="4148242"/>
            <a:ext cx="4354514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7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80" grpId="0" animBg="1"/>
      <p:bldP spid="335890" grpId="0" animBg="1"/>
      <p:bldP spid="335891" grpId="0" animBg="1"/>
      <p:bldP spid="335892" grpId="0" animBg="1"/>
      <p:bldP spid="335893" grpId="0" animBg="1"/>
      <p:bldP spid="335895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altLang="en-US" b="1" u="sng" dirty="0" smtClean="0"/>
              <a:t>Individual </a:t>
            </a:r>
            <a:r>
              <a:rPr lang="en-AU" altLang="en-US" b="1" u="sng" dirty="0"/>
              <a:t>disks</a:t>
            </a:r>
          </a:p>
          <a:p>
            <a:pPr lvl="1">
              <a:lnSpc>
                <a:spcPct val="90000"/>
              </a:lnSpc>
            </a:pPr>
            <a:r>
              <a:rPr lang="en-AU" altLang="en-US" sz="2800" b="1" u="sng" dirty="0" smtClean="0"/>
              <a:t>Originally</a:t>
            </a:r>
            <a:r>
              <a:rPr lang="en-AU" altLang="en-US" sz="2800" dirty="0" smtClean="0"/>
              <a:t>, </a:t>
            </a:r>
            <a:r>
              <a:rPr lang="en-AU" altLang="en-US" sz="2800" dirty="0"/>
              <a:t>these were among the </a:t>
            </a:r>
            <a:r>
              <a:rPr lang="en-AU" altLang="en-US" sz="2800" dirty="0" smtClean="0"/>
              <a:t/>
            </a:r>
            <a:br>
              <a:rPr lang="en-AU" altLang="en-US" sz="2800" dirty="0" smtClean="0"/>
            </a:br>
            <a:r>
              <a:rPr lang="en-AU" altLang="en-US" sz="2800" b="1" u="sng" dirty="0" smtClean="0"/>
              <a:t>most </a:t>
            </a:r>
            <a:r>
              <a:rPr lang="en-AU" altLang="en-US" sz="2800" b="1" u="sng" dirty="0"/>
              <a:t>unreliable</a:t>
            </a:r>
            <a:r>
              <a:rPr lang="en-AU" altLang="en-US" sz="2800" dirty="0"/>
              <a:t> components in a system</a:t>
            </a:r>
          </a:p>
          <a:p>
            <a:pPr lvl="1">
              <a:lnSpc>
                <a:spcPct val="90000"/>
              </a:lnSpc>
            </a:pPr>
            <a:r>
              <a:rPr lang="en-AU" altLang="en-US" sz="2800" b="1" u="sng" dirty="0" smtClean="0"/>
              <a:t>Now</a:t>
            </a:r>
            <a:r>
              <a:rPr lang="en-AU" altLang="en-US" sz="2800" dirty="0" smtClean="0"/>
              <a:t>, these </a:t>
            </a:r>
            <a:r>
              <a:rPr lang="en-AU" altLang="en-US" sz="2800" dirty="0"/>
              <a:t>are one of the </a:t>
            </a:r>
            <a:r>
              <a:rPr lang="en-AU" altLang="en-US" sz="2800" dirty="0" smtClean="0"/>
              <a:t/>
            </a:r>
            <a:br>
              <a:rPr lang="en-AU" altLang="en-US" sz="2800" dirty="0" smtClean="0"/>
            </a:br>
            <a:r>
              <a:rPr lang="en-AU" altLang="en-US" sz="2800" b="1" u="sng" dirty="0" smtClean="0"/>
              <a:t>most </a:t>
            </a:r>
            <a:r>
              <a:rPr lang="en-AU" altLang="en-US" sz="2800" b="1" u="sng" dirty="0"/>
              <a:t>reliable</a:t>
            </a:r>
            <a:r>
              <a:rPr lang="en-AU" altLang="en-US" sz="2800" dirty="0"/>
              <a:t> </a:t>
            </a:r>
            <a:r>
              <a:rPr lang="en-AU" altLang="en-US" sz="2800" dirty="0" smtClean="0"/>
              <a:t>ones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 smtClean="0"/>
              <a:t>Annual Failure Rate (AFR) is </a:t>
            </a:r>
            <a:r>
              <a:rPr lang="en-AU" altLang="en-US" sz="2800" b="1" u="sng" dirty="0" smtClean="0"/>
              <a:t>1 </a:t>
            </a:r>
            <a:r>
              <a:rPr lang="en-AU" altLang="en-US" sz="2800" b="1" u="sng" dirty="0"/>
              <a:t>to 2</a:t>
            </a:r>
            <a:r>
              <a:rPr lang="en-AU" altLang="en-US" sz="2800" b="1" u="sng" dirty="0" smtClean="0"/>
              <a:t>%</a:t>
            </a:r>
            <a:endParaRPr lang="en-AU" altLang="en-US" sz="2800" dirty="0"/>
          </a:p>
          <a:p>
            <a:pPr>
              <a:lnSpc>
                <a:spcPct val="90000"/>
              </a:lnSpc>
            </a:pPr>
            <a:r>
              <a:rPr lang="en-AU" altLang="en-US" b="1" u="sng" dirty="0" smtClean="0"/>
              <a:t>Multiple disks</a:t>
            </a:r>
            <a:endParaRPr lang="en-AU" altLang="en-US" dirty="0"/>
          </a:p>
          <a:p>
            <a:pPr lvl="1">
              <a:lnSpc>
                <a:spcPct val="90000"/>
              </a:lnSpc>
            </a:pPr>
            <a:r>
              <a:rPr lang="en-AU" altLang="en-US" sz="2800" dirty="0" smtClean="0"/>
              <a:t>AFR increases with more disks 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 smtClean="0"/>
              <a:t>but overall </a:t>
            </a:r>
            <a:r>
              <a:rPr lang="en-AU" altLang="en-US" sz="2800" b="1" u="sng" dirty="0" smtClean="0"/>
              <a:t>decreases with redundancy</a:t>
            </a:r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 smtClean="0"/>
              <a:t>Redundancy: Advantages</a:t>
            </a:r>
            <a:endParaRPr lang="en-AU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5A7F-CF09-43F5-B81A-2FBD96ECEE27}" type="slidenum">
              <a:rPr lang="en-AU" altLang="en-US"/>
              <a:pPr/>
              <a:t>21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2996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altLang="en-US" b="1" u="sng" dirty="0" smtClean="0"/>
              <a:t>Cost</a:t>
            </a:r>
            <a:endParaRPr lang="en-AU" altLang="en-US" b="1" u="sng" dirty="0"/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Replicating everything costs 2x as much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Solution – partial redundancy</a:t>
            </a:r>
          </a:p>
          <a:p>
            <a:pPr>
              <a:lnSpc>
                <a:spcPct val="90000"/>
              </a:lnSpc>
            </a:pPr>
            <a:r>
              <a:rPr lang="en-AU" altLang="en-US" b="1" u="sng" dirty="0"/>
              <a:t>Slower updates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2x as many copies to write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 smtClean="0"/>
              <a:t>Even </a:t>
            </a:r>
            <a:r>
              <a:rPr lang="en-AU" altLang="en-US" sz="2800" dirty="0"/>
              <a:t>worse with partial redundancy</a:t>
            </a:r>
          </a:p>
          <a:p>
            <a:pPr>
              <a:lnSpc>
                <a:spcPct val="90000"/>
              </a:lnSpc>
            </a:pPr>
            <a:r>
              <a:rPr lang="en-AU" altLang="en-US" b="1" u="sng" dirty="0"/>
              <a:t>Greater complexity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80-90% of disk array firmware is error handling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Lots and lots of configuration </a:t>
            </a:r>
            <a:r>
              <a:rPr lang="en-AU" altLang="en-US" sz="2800" dirty="0" smtClean="0"/>
              <a:t>choices …</a:t>
            </a:r>
            <a:endParaRPr lang="en-AU" altLang="en-US" sz="2800" dirty="0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Redundancy: </a:t>
            </a:r>
            <a:r>
              <a:rPr lang="en-AU" altLang="en-US" dirty="0" smtClean="0"/>
              <a:t>Disadvantages</a:t>
            </a:r>
            <a:endParaRPr lang="en-AU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1505-244E-4B0C-9887-77CB471965CB}" type="slidenum">
              <a:rPr lang="en-AU" altLang="en-US"/>
              <a:pPr/>
              <a:t>22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782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altLang="en-US" dirty="0"/>
              <a:t>RAID = Redundant Array of Inexpensive Disks</a:t>
            </a:r>
          </a:p>
          <a:p>
            <a:pPr>
              <a:lnSpc>
                <a:spcPct val="90000"/>
              </a:lnSpc>
            </a:pPr>
            <a:r>
              <a:rPr lang="en-AU" altLang="en-US" dirty="0"/>
              <a:t>Currently accepted RAID levels:</a:t>
            </a:r>
          </a:p>
          <a:p>
            <a:pPr lvl="1">
              <a:lnSpc>
                <a:spcPct val="90000"/>
              </a:lnSpc>
            </a:pPr>
            <a:r>
              <a:rPr lang="en-AU" altLang="en-US" b="1" dirty="0"/>
              <a:t>0 : no redundancy striping (just a bunch of disks </a:t>
            </a:r>
            <a:r>
              <a:rPr lang="en-AU" altLang="en-US" b="1" dirty="0" err="1"/>
              <a:t>JBOD</a:t>
            </a:r>
            <a:r>
              <a:rPr lang="en-AU" altLang="en-US" b="1" dirty="0"/>
              <a:t>)</a:t>
            </a:r>
          </a:p>
          <a:p>
            <a:pPr lvl="1">
              <a:lnSpc>
                <a:spcPct val="90000"/>
              </a:lnSpc>
            </a:pPr>
            <a:r>
              <a:rPr lang="en-AU" altLang="en-US" b="1" dirty="0"/>
              <a:t>1 : full copy (mirroring)</a:t>
            </a:r>
          </a:p>
          <a:p>
            <a:pPr lvl="1">
              <a:lnSpc>
                <a:spcPct val="90000"/>
              </a:lnSpc>
            </a:pPr>
            <a:r>
              <a:rPr lang="en-AU" altLang="en-US" b="1" dirty="0"/>
              <a:t>10 (said one-zero) : striped mirrors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2 : </a:t>
            </a:r>
            <a:r>
              <a:rPr lang="en-AU" altLang="en-US" dirty="0" smtClean="0"/>
              <a:t>bit level striping, Hamming-codes </a:t>
            </a:r>
            <a:r>
              <a:rPr lang="en-AU" altLang="en-US" dirty="0"/>
              <a:t>/ ECC (not used)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3 : byte-interleaved parity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4 : block interleaved parity (more useful variant of RAID3)</a:t>
            </a:r>
          </a:p>
          <a:p>
            <a:pPr lvl="1">
              <a:lnSpc>
                <a:spcPct val="90000"/>
              </a:lnSpc>
            </a:pPr>
            <a:r>
              <a:rPr lang="en-AU" altLang="en-US" b="1" dirty="0"/>
              <a:t>5 : rotated block-interleaved parity</a:t>
            </a:r>
          </a:p>
          <a:p>
            <a:pPr lvl="1">
              <a:lnSpc>
                <a:spcPct val="90000"/>
              </a:lnSpc>
            </a:pPr>
            <a:r>
              <a:rPr lang="en-AU" altLang="en-US" dirty="0" smtClean="0"/>
              <a:t>6 : </a:t>
            </a:r>
            <a:r>
              <a:rPr lang="en-AU" altLang="en-US" dirty="0"/>
              <a:t>double parity (rare</a:t>
            </a:r>
            <a:r>
              <a:rPr lang="en-AU" altLang="en-US" dirty="0" smtClean="0"/>
              <a:t>)</a:t>
            </a:r>
            <a:endParaRPr lang="en-AU" altLang="en-US" dirty="0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RAID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456F-F57D-4B60-A4B8-558596F57530}" type="slidenum">
              <a:rPr lang="en-AU" altLang="en-US"/>
              <a:pPr/>
              <a:t>23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92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AU" altLang="en-US" sz="2800" dirty="0"/>
              <a:t>RAID 5: rotated parity striping to balance the load</a:t>
            </a:r>
          </a:p>
          <a:p>
            <a:pPr>
              <a:lnSpc>
                <a:spcPct val="80000"/>
              </a:lnSpc>
            </a:pPr>
            <a:r>
              <a:rPr lang="en-AU" altLang="en-US" sz="2800" dirty="0"/>
              <a:t>Updating parity is expensive for small </a:t>
            </a:r>
            <a:r>
              <a:rPr lang="en-AU" altLang="en-US" sz="2800" dirty="0" smtClean="0"/>
              <a:t>writes</a:t>
            </a:r>
            <a:endParaRPr lang="en-AU" altLang="en-US" sz="2800" dirty="0"/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 smtClean="0"/>
              <a:t>RAID Level </a:t>
            </a:r>
            <a:r>
              <a:rPr lang="en-AU" altLang="en-US" dirty="0"/>
              <a:t>5</a:t>
            </a:r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A2A-F29B-4160-AA54-CAEB2E638D10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340017" name="AutoShape 49"/>
          <p:cNvSpPr>
            <a:spLocks noChangeArrowheads="1"/>
          </p:cNvSpPr>
          <p:nvPr/>
        </p:nvSpPr>
        <p:spPr bwMode="auto">
          <a:xfrm>
            <a:off x="2936875" y="4176713"/>
            <a:ext cx="684212" cy="1189038"/>
          </a:xfrm>
          <a:prstGeom prst="can">
            <a:avLst>
              <a:gd name="adj" fmla="val 30862"/>
            </a:avLst>
          </a:prstGeom>
          <a:solidFill>
            <a:schemeClr val="accent1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18" name="AutoShape 50"/>
          <p:cNvSpPr>
            <a:spLocks noChangeArrowheads="1"/>
          </p:cNvSpPr>
          <p:nvPr/>
        </p:nvSpPr>
        <p:spPr bwMode="auto">
          <a:xfrm>
            <a:off x="3908425" y="4176713"/>
            <a:ext cx="684212" cy="1189038"/>
          </a:xfrm>
          <a:prstGeom prst="can">
            <a:avLst>
              <a:gd name="adj" fmla="val 30862"/>
            </a:avLst>
          </a:prstGeom>
          <a:solidFill>
            <a:schemeClr val="accent1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19" name="AutoShape 51"/>
          <p:cNvSpPr>
            <a:spLocks noChangeArrowheads="1"/>
          </p:cNvSpPr>
          <p:nvPr/>
        </p:nvSpPr>
        <p:spPr bwMode="auto">
          <a:xfrm>
            <a:off x="4879975" y="4176713"/>
            <a:ext cx="684212" cy="1189038"/>
          </a:xfrm>
          <a:prstGeom prst="can">
            <a:avLst>
              <a:gd name="adj" fmla="val 30862"/>
            </a:avLst>
          </a:prstGeom>
          <a:solidFill>
            <a:schemeClr val="accent1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01" name="AutoShape 33"/>
          <p:cNvSpPr>
            <a:spLocks noChangeArrowheads="1"/>
          </p:cNvSpPr>
          <p:nvPr/>
        </p:nvSpPr>
        <p:spPr bwMode="auto">
          <a:xfrm>
            <a:off x="2000250" y="4176713"/>
            <a:ext cx="684212" cy="1189038"/>
          </a:xfrm>
          <a:prstGeom prst="can">
            <a:avLst>
              <a:gd name="adj" fmla="val 30862"/>
            </a:avLst>
          </a:prstGeom>
          <a:solidFill>
            <a:schemeClr val="accent1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05" name="Rectangle 37"/>
          <p:cNvSpPr>
            <a:spLocks noChangeArrowheads="1"/>
          </p:cNvSpPr>
          <p:nvPr/>
        </p:nvSpPr>
        <p:spPr bwMode="auto">
          <a:xfrm>
            <a:off x="2179637" y="5149851"/>
            <a:ext cx="323850" cy="1079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06" name="Rectangle 38"/>
          <p:cNvSpPr>
            <a:spLocks noChangeArrowheads="1"/>
          </p:cNvSpPr>
          <p:nvPr/>
        </p:nvSpPr>
        <p:spPr bwMode="auto">
          <a:xfrm>
            <a:off x="3152775" y="51498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07" name="Rectangle 39"/>
          <p:cNvSpPr>
            <a:spLocks noChangeArrowheads="1"/>
          </p:cNvSpPr>
          <p:nvPr/>
        </p:nvSpPr>
        <p:spPr bwMode="auto">
          <a:xfrm>
            <a:off x="4087812" y="51498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08" name="Rectangle 40"/>
          <p:cNvSpPr>
            <a:spLocks noChangeArrowheads="1"/>
          </p:cNvSpPr>
          <p:nvPr/>
        </p:nvSpPr>
        <p:spPr bwMode="auto">
          <a:xfrm>
            <a:off x="5060950" y="51498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10" name="Text Box 42"/>
          <p:cNvSpPr txBox="1">
            <a:spLocks noChangeArrowheads="1"/>
          </p:cNvSpPr>
          <p:nvPr/>
        </p:nvSpPr>
        <p:spPr bwMode="auto">
          <a:xfrm>
            <a:off x="5646810" y="2655964"/>
            <a:ext cx="3150394" cy="146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70000"/>
              </a:lnSpc>
              <a:spcBef>
                <a:spcPct val="50000"/>
              </a:spcBef>
            </a:pPr>
            <a:r>
              <a:rPr lang="en-AU" altLang="en-US" sz="1400" b="1" u="sng" dirty="0" smtClean="0"/>
              <a:t>Algorithm</a:t>
            </a:r>
          </a:p>
          <a:p>
            <a:pPr marL="182563" indent="-182563">
              <a:lnSpc>
                <a:spcPct val="70000"/>
              </a:lnSpc>
              <a:spcBef>
                <a:spcPct val="50000"/>
              </a:spcBef>
              <a:buFontTx/>
              <a:buAutoNum type="arabicPeriod"/>
            </a:pPr>
            <a:r>
              <a:rPr lang="en-AU" altLang="en-US" sz="1400" dirty="0" smtClean="0"/>
              <a:t>Read </a:t>
            </a:r>
            <a:r>
              <a:rPr lang="en-AU" altLang="en-US" sz="1400" dirty="0"/>
              <a:t>old data </a:t>
            </a:r>
            <a:r>
              <a:rPr lang="en-AU" altLang="en-US" sz="1400" dirty="0" smtClean="0"/>
              <a:t>(</a:t>
            </a:r>
            <a:r>
              <a:rPr lang="en-AU" altLang="en-US" sz="1400" dirty="0"/>
              <a:t>2</a:t>
            </a:r>
            <a:r>
              <a:rPr lang="en-AU" altLang="en-US" sz="1400" dirty="0" smtClean="0"/>
              <a:t> </a:t>
            </a:r>
            <a:r>
              <a:rPr lang="en-AU" altLang="en-US" sz="1400" dirty="0"/>
              <a:t>I/</a:t>
            </a:r>
            <a:r>
              <a:rPr lang="en-AU" altLang="en-US" sz="1400" dirty="0" err="1"/>
              <a:t>Os</a:t>
            </a:r>
            <a:r>
              <a:rPr lang="en-AU" altLang="en-US" sz="1400" dirty="0"/>
              <a:t>)</a:t>
            </a:r>
          </a:p>
          <a:p>
            <a:pPr marL="182563" indent="-182563">
              <a:lnSpc>
                <a:spcPct val="70000"/>
              </a:lnSpc>
              <a:spcBef>
                <a:spcPct val="50000"/>
              </a:spcBef>
              <a:buFontTx/>
              <a:buAutoNum type="arabicPeriod"/>
            </a:pPr>
            <a:r>
              <a:rPr lang="en-AU" altLang="en-US" sz="1400" dirty="0"/>
              <a:t>Compute new </a:t>
            </a:r>
            <a:r>
              <a:rPr lang="en-AU" altLang="en-US" sz="1400" dirty="0" smtClean="0"/>
              <a:t>parity using XOR</a:t>
            </a:r>
            <a:endParaRPr lang="en-AU" altLang="en-US" sz="1400" dirty="0"/>
          </a:p>
          <a:p>
            <a:pPr marL="182563" indent="-182563">
              <a:lnSpc>
                <a:spcPct val="70000"/>
              </a:lnSpc>
              <a:spcBef>
                <a:spcPct val="50000"/>
              </a:spcBef>
              <a:buFontTx/>
              <a:buAutoNum type="arabicPeriod"/>
            </a:pPr>
            <a:r>
              <a:rPr lang="en-AU" altLang="en-US" sz="1400" dirty="0"/>
              <a:t>Write new data &amp; parity </a:t>
            </a:r>
            <a:r>
              <a:rPr lang="en-AU" altLang="en-US" sz="1600" dirty="0"/>
              <a:t>(2 I/</a:t>
            </a:r>
            <a:r>
              <a:rPr lang="en-AU" altLang="en-US" sz="1600" dirty="0" err="1"/>
              <a:t>Os</a:t>
            </a:r>
            <a:r>
              <a:rPr lang="en-AU" altLang="en-US" sz="1600" dirty="0"/>
              <a:t>)</a:t>
            </a:r>
            <a:endParaRPr lang="en-AU" altLang="en-US" sz="1400" dirty="0"/>
          </a:p>
          <a:p>
            <a:pPr marL="182563" indent="-182563">
              <a:lnSpc>
                <a:spcPct val="70000"/>
              </a:lnSpc>
              <a:spcBef>
                <a:spcPct val="50000"/>
              </a:spcBef>
            </a:pPr>
            <a:r>
              <a:rPr lang="en-AU" altLang="en-US" sz="1400" dirty="0" smtClean="0">
                <a:sym typeface="Wingdings" panose="05000000000000000000" pitchFamily="2" charset="2"/>
              </a:rPr>
              <a:t>	Therefore, 4</a:t>
            </a:r>
            <a:r>
              <a:rPr lang="en-AU" altLang="en-US" sz="1400" i="1" dirty="0" smtClean="0"/>
              <a:t> </a:t>
            </a:r>
            <a:r>
              <a:rPr lang="en-AU" altLang="en-US" sz="1400" i="1" dirty="0"/>
              <a:t>I/O operations per small write</a:t>
            </a:r>
          </a:p>
        </p:txBody>
      </p:sp>
      <p:sp>
        <p:nvSpPr>
          <p:cNvPr id="340011" name="Text Box 43"/>
          <p:cNvSpPr txBox="1">
            <a:spLocks noChangeArrowheads="1"/>
          </p:cNvSpPr>
          <p:nvPr/>
        </p:nvSpPr>
        <p:spPr bwMode="auto">
          <a:xfrm>
            <a:off x="1594132" y="5727946"/>
            <a:ext cx="1141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1600" dirty="0"/>
              <a:t>Parity </a:t>
            </a:r>
            <a:r>
              <a:rPr lang="en-AU" altLang="en-US" sz="1600" dirty="0" smtClean="0"/>
              <a:t>Unit</a:t>
            </a:r>
            <a:endParaRPr lang="en-AU" altLang="en-US" sz="1600" dirty="0"/>
          </a:p>
        </p:txBody>
      </p:sp>
      <p:sp>
        <p:nvSpPr>
          <p:cNvPr id="340020" name="Rectangle 52"/>
          <p:cNvSpPr>
            <a:spLocks noChangeArrowheads="1"/>
          </p:cNvSpPr>
          <p:nvPr/>
        </p:nvSpPr>
        <p:spPr bwMode="auto">
          <a:xfrm>
            <a:off x="2179637" y="49339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1" name="Rectangle 53"/>
          <p:cNvSpPr>
            <a:spLocks noChangeArrowheads="1"/>
          </p:cNvSpPr>
          <p:nvPr/>
        </p:nvSpPr>
        <p:spPr bwMode="auto">
          <a:xfrm>
            <a:off x="3152775" y="4933951"/>
            <a:ext cx="323850" cy="1079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2" name="Rectangle 54"/>
          <p:cNvSpPr>
            <a:spLocks noChangeArrowheads="1"/>
          </p:cNvSpPr>
          <p:nvPr/>
        </p:nvSpPr>
        <p:spPr bwMode="auto">
          <a:xfrm>
            <a:off x="4087812" y="49339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3" name="Rectangle 55"/>
          <p:cNvSpPr>
            <a:spLocks noChangeArrowheads="1"/>
          </p:cNvSpPr>
          <p:nvPr/>
        </p:nvSpPr>
        <p:spPr bwMode="auto">
          <a:xfrm>
            <a:off x="5060950" y="49339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4" name="Rectangle 56"/>
          <p:cNvSpPr>
            <a:spLocks noChangeArrowheads="1"/>
          </p:cNvSpPr>
          <p:nvPr/>
        </p:nvSpPr>
        <p:spPr bwMode="auto">
          <a:xfrm>
            <a:off x="2179637" y="47180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5" name="Rectangle 57"/>
          <p:cNvSpPr>
            <a:spLocks noChangeArrowheads="1"/>
          </p:cNvSpPr>
          <p:nvPr/>
        </p:nvSpPr>
        <p:spPr bwMode="auto">
          <a:xfrm>
            <a:off x="3152775" y="47180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6" name="Rectangle 58"/>
          <p:cNvSpPr>
            <a:spLocks noChangeArrowheads="1"/>
          </p:cNvSpPr>
          <p:nvPr/>
        </p:nvSpPr>
        <p:spPr bwMode="auto">
          <a:xfrm>
            <a:off x="4087812" y="4718051"/>
            <a:ext cx="323850" cy="1079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7" name="Rectangle 59"/>
          <p:cNvSpPr>
            <a:spLocks noChangeArrowheads="1"/>
          </p:cNvSpPr>
          <p:nvPr/>
        </p:nvSpPr>
        <p:spPr bwMode="auto">
          <a:xfrm>
            <a:off x="5060950" y="47180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8" name="Rectangle 60"/>
          <p:cNvSpPr>
            <a:spLocks noChangeArrowheads="1"/>
          </p:cNvSpPr>
          <p:nvPr/>
        </p:nvSpPr>
        <p:spPr bwMode="auto">
          <a:xfrm>
            <a:off x="2179637" y="45021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29" name="Rectangle 61"/>
          <p:cNvSpPr>
            <a:spLocks noChangeArrowheads="1"/>
          </p:cNvSpPr>
          <p:nvPr/>
        </p:nvSpPr>
        <p:spPr bwMode="auto">
          <a:xfrm>
            <a:off x="3152775" y="45021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30" name="Rectangle 62"/>
          <p:cNvSpPr>
            <a:spLocks noChangeArrowheads="1"/>
          </p:cNvSpPr>
          <p:nvPr/>
        </p:nvSpPr>
        <p:spPr bwMode="auto">
          <a:xfrm>
            <a:off x="4087812" y="4502151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31" name="Rectangle 63"/>
          <p:cNvSpPr>
            <a:spLocks noChangeArrowheads="1"/>
          </p:cNvSpPr>
          <p:nvPr/>
        </p:nvSpPr>
        <p:spPr bwMode="auto">
          <a:xfrm>
            <a:off x="5060950" y="4502151"/>
            <a:ext cx="323850" cy="1079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340043" name="Rectangle 75"/>
          <p:cNvSpPr>
            <a:spLocks noChangeArrowheads="1"/>
          </p:cNvSpPr>
          <p:nvPr/>
        </p:nvSpPr>
        <p:spPr bwMode="auto">
          <a:xfrm>
            <a:off x="1835877" y="5086351"/>
            <a:ext cx="3848643" cy="2524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4" name="Text Box 72"/>
          <p:cNvSpPr txBox="1">
            <a:spLocks noChangeArrowheads="1"/>
          </p:cNvSpPr>
          <p:nvPr/>
        </p:nvSpPr>
        <p:spPr bwMode="auto">
          <a:xfrm>
            <a:off x="495298" y="2827633"/>
            <a:ext cx="11814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1600" dirty="0"/>
              <a:t>new </a:t>
            </a:r>
            <a:r>
              <a:rPr lang="en-AU" altLang="en-US" sz="1600" dirty="0" smtClean="0"/>
              <a:t>data to be written</a:t>
            </a:r>
            <a:endParaRPr lang="en-AU" altLang="en-US" sz="1600" dirty="0"/>
          </a:p>
        </p:txBody>
      </p:sp>
      <p:sp>
        <p:nvSpPr>
          <p:cNvPr id="45" name="Text Box 72"/>
          <p:cNvSpPr txBox="1">
            <a:spLocks noChangeArrowheads="1"/>
          </p:cNvSpPr>
          <p:nvPr/>
        </p:nvSpPr>
        <p:spPr bwMode="auto">
          <a:xfrm>
            <a:off x="495298" y="3896091"/>
            <a:ext cx="134057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1600" dirty="0" smtClean="0"/>
              <a:t>old data to be over-written</a:t>
            </a:r>
            <a:endParaRPr lang="en-AU" altLang="en-US" sz="1600" dirty="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1666648" y="2990440"/>
            <a:ext cx="521070" cy="3209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1664493" y="4247659"/>
            <a:ext cx="515143" cy="30211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569621" y="5027197"/>
            <a:ext cx="731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1600" dirty="0" smtClean="0"/>
              <a:t>Stripe</a:t>
            </a:r>
            <a:endParaRPr lang="en-AU" altLang="en-US" sz="1600" dirty="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 flipV="1">
            <a:off x="1252103" y="5222802"/>
            <a:ext cx="58377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623636" y="3488828"/>
            <a:ext cx="2117865" cy="1183185"/>
            <a:chOff x="2623636" y="3488828"/>
            <a:chExt cx="2117865" cy="1183185"/>
          </a:xfrm>
        </p:grpSpPr>
        <p:sp>
          <p:nvSpPr>
            <p:cNvPr id="340039" name="Text Box 71"/>
            <p:cNvSpPr txBox="1">
              <a:spLocks noChangeArrowheads="1"/>
            </p:cNvSpPr>
            <p:nvPr/>
          </p:nvSpPr>
          <p:spPr bwMode="auto">
            <a:xfrm>
              <a:off x="2623636" y="3625850"/>
              <a:ext cx="30458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dirty="0"/>
                <a:t>1</a:t>
              </a:r>
            </a:p>
          </p:txBody>
        </p:sp>
        <p:sp>
          <p:nvSpPr>
            <p:cNvPr id="50" name="Rectangle 75"/>
            <p:cNvSpPr>
              <a:spLocks noChangeArrowheads="1"/>
            </p:cNvSpPr>
            <p:nvPr/>
          </p:nvSpPr>
          <p:spPr bwMode="auto">
            <a:xfrm>
              <a:off x="2788150" y="4419601"/>
              <a:ext cx="1953351" cy="25241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743041" y="3488828"/>
              <a:ext cx="687387" cy="107950"/>
              <a:chOff x="2743041" y="3488828"/>
              <a:chExt cx="687387" cy="107950"/>
            </a:xfrm>
          </p:grpSpPr>
          <p:sp>
            <p:nvSpPr>
              <p:cNvPr id="51" name="Rectangle 61"/>
              <p:cNvSpPr>
                <a:spLocks noChangeArrowheads="1"/>
              </p:cNvSpPr>
              <p:nvPr/>
            </p:nvSpPr>
            <p:spPr bwMode="auto">
              <a:xfrm>
                <a:off x="2743041" y="3488828"/>
                <a:ext cx="323850" cy="10795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52" name="Rectangle 62"/>
              <p:cNvSpPr>
                <a:spLocks noChangeArrowheads="1"/>
              </p:cNvSpPr>
              <p:nvPr/>
            </p:nvSpPr>
            <p:spPr bwMode="auto">
              <a:xfrm>
                <a:off x="3106578" y="3488828"/>
                <a:ext cx="323850" cy="10795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</p:grp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V="1">
              <a:off x="2857998" y="3616643"/>
              <a:ext cx="7439" cy="80295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2164691" y="3334497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2056684" y="3442447"/>
            <a:ext cx="3284016" cy="1036685"/>
            <a:chOff x="2056684" y="3442447"/>
            <a:chExt cx="3284016" cy="1036685"/>
          </a:xfrm>
        </p:grpSpPr>
        <p:sp>
          <p:nvSpPr>
            <p:cNvPr id="340041" name="Text Box 73"/>
            <p:cNvSpPr txBox="1">
              <a:spLocks noChangeArrowheads="1"/>
            </p:cNvSpPr>
            <p:nvPr/>
          </p:nvSpPr>
          <p:spPr bwMode="auto">
            <a:xfrm>
              <a:off x="2056684" y="3857927"/>
              <a:ext cx="3968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dirty="0"/>
                <a:t>3</a:t>
              </a:r>
            </a:p>
          </p:txBody>
        </p:sp>
        <p:sp>
          <p:nvSpPr>
            <p:cNvPr id="340042" name="Text Box 74"/>
            <p:cNvSpPr txBox="1">
              <a:spLocks noChangeArrowheads="1"/>
            </p:cNvSpPr>
            <p:nvPr/>
          </p:nvSpPr>
          <p:spPr bwMode="auto">
            <a:xfrm>
              <a:off x="4943825" y="3853199"/>
              <a:ext cx="3968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dirty="0"/>
                <a:t>3</a:t>
              </a:r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>
              <a:off x="2341028" y="3442447"/>
              <a:ext cx="1826" cy="103668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2" name="Line 45"/>
            <p:cNvSpPr>
              <a:spLocks noChangeShapeType="1"/>
            </p:cNvSpPr>
            <p:nvPr/>
          </p:nvSpPr>
          <p:spPr bwMode="auto">
            <a:xfrm>
              <a:off x="5212081" y="3596778"/>
              <a:ext cx="218" cy="88235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03487" y="2831443"/>
            <a:ext cx="2881313" cy="1021420"/>
            <a:chOff x="2503487" y="2831443"/>
            <a:chExt cx="2881313" cy="1021420"/>
          </a:xfrm>
        </p:grpSpPr>
        <p:sp>
          <p:nvSpPr>
            <p:cNvPr id="340038" name="Oval 70"/>
            <p:cNvSpPr>
              <a:spLocks noChangeArrowheads="1"/>
            </p:cNvSpPr>
            <p:nvPr/>
          </p:nvSpPr>
          <p:spPr bwMode="auto">
            <a:xfrm>
              <a:off x="3983990" y="3168651"/>
              <a:ext cx="684212" cy="68421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AU" altLang="en-US" b="1"/>
                <a:t>XOR</a:t>
              </a:r>
            </a:p>
          </p:txBody>
        </p:sp>
        <p:sp>
          <p:nvSpPr>
            <p:cNvPr id="340040" name="Text Box 72"/>
            <p:cNvSpPr txBox="1">
              <a:spLocks noChangeArrowheads="1"/>
            </p:cNvSpPr>
            <p:nvPr/>
          </p:nvSpPr>
          <p:spPr bwMode="auto">
            <a:xfrm>
              <a:off x="4194153" y="2831443"/>
              <a:ext cx="3968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dirty="0"/>
                <a:t>2</a:t>
              </a:r>
            </a:p>
          </p:txBody>
        </p:sp>
        <p:sp>
          <p:nvSpPr>
            <p:cNvPr id="56" name="Line 45"/>
            <p:cNvSpPr>
              <a:spLocks noChangeShapeType="1"/>
            </p:cNvSpPr>
            <p:nvPr/>
          </p:nvSpPr>
          <p:spPr bwMode="auto">
            <a:xfrm>
              <a:off x="2503487" y="3380878"/>
              <a:ext cx="148050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 flipV="1">
              <a:off x="3440111" y="3541126"/>
              <a:ext cx="5438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5060950" y="348107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63" name="Line 45"/>
            <p:cNvSpPr>
              <a:spLocks noChangeShapeType="1"/>
            </p:cNvSpPr>
            <p:nvPr/>
          </p:nvSpPr>
          <p:spPr bwMode="auto">
            <a:xfrm>
              <a:off x="4668201" y="3531310"/>
              <a:ext cx="38639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340013" name="Line 45"/>
          <p:cNvSpPr>
            <a:spLocks noChangeShapeType="1"/>
          </p:cNvSpPr>
          <p:nvPr/>
        </p:nvSpPr>
        <p:spPr bwMode="auto">
          <a:xfrm flipV="1">
            <a:off x="2102607" y="5253771"/>
            <a:ext cx="170221" cy="4307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4" name="Text Box 43"/>
          <p:cNvSpPr txBox="1">
            <a:spLocks noChangeArrowheads="1"/>
          </p:cNvSpPr>
          <p:nvPr/>
        </p:nvSpPr>
        <p:spPr bwMode="auto">
          <a:xfrm>
            <a:off x="3515457" y="5753628"/>
            <a:ext cx="1141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altLang="en-US" sz="1600" dirty="0" smtClean="0"/>
              <a:t>Data Units</a:t>
            </a:r>
            <a:endParaRPr lang="en-AU" altLang="en-US" sz="1600" dirty="0"/>
          </a:p>
        </p:txBody>
      </p:sp>
      <p:sp>
        <p:nvSpPr>
          <p:cNvPr id="65" name="Line 45"/>
          <p:cNvSpPr>
            <a:spLocks noChangeShapeType="1"/>
          </p:cNvSpPr>
          <p:nvPr/>
        </p:nvSpPr>
        <p:spPr bwMode="auto">
          <a:xfrm flipV="1">
            <a:off x="4023932" y="5279453"/>
            <a:ext cx="170221" cy="4307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6" name="Line 45"/>
          <p:cNvSpPr>
            <a:spLocks noChangeShapeType="1"/>
          </p:cNvSpPr>
          <p:nvPr/>
        </p:nvSpPr>
        <p:spPr bwMode="auto">
          <a:xfrm flipV="1">
            <a:off x="4194153" y="5257801"/>
            <a:ext cx="951907" cy="4618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 flipH="1" flipV="1">
            <a:off x="3383754" y="5250499"/>
            <a:ext cx="488427" cy="48513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8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0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0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010" grpId="0"/>
      <p:bldP spid="340011" grpId="0"/>
      <p:bldP spid="340043" grpId="0" animBg="1"/>
      <p:bldP spid="44" grpId="0"/>
      <p:bldP spid="45" grpId="0"/>
      <p:bldP spid="46" grpId="0" animBg="1"/>
      <p:bldP spid="47" grpId="0" animBg="1"/>
      <p:bldP spid="48" grpId="0"/>
      <p:bldP spid="49" grpId="0" animBg="1"/>
      <p:bldP spid="57" grpId="0" animBg="1"/>
      <p:bldP spid="340013" grpId="0" animBg="1"/>
      <p:bldP spid="64" grpId="0"/>
      <p:bldP spid="65" grpId="0" animBg="1"/>
      <p:bldP spid="66" grpId="0" animBg="1"/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AU" altLang="en-US" sz="2800" dirty="0"/>
              <a:t>RAID 5: </a:t>
            </a:r>
            <a:r>
              <a:rPr lang="en-AU" altLang="en-US" sz="2800" dirty="0" smtClean="0"/>
              <a:t>recovering data after a disk failure</a:t>
            </a:r>
          </a:p>
          <a:p>
            <a:pPr>
              <a:lnSpc>
                <a:spcPct val="80000"/>
              </a:lnSpc>
            </a:pPr>
            <a:r>
              <a:rPr lang="en-AU" altLang="en-US" dirty="0" smtClean="0"/>
              <a:t>Disk Failure</a:t>
            </a:r>
          </a:p>
          <a:p>
            <a:pPr>
              <a:lnSpc>
                <a:spcPct val="80000"/>
              </a:lnSpc>
            </a:pPr>
            <a:endParaRPr lang="en-AU" altLang="en-US" sz="2800" dirty="0"/>
          </a:p>
          <a:p>
            <a:pPr>
              <a:lnSpc>
                <a:spcPct val="80000"/>
              </a:lnSpc>
            </a:pPr>
            <a:endParaRPr lang="en-AU" altLang="en-US" dirty="0" smtClean="0"/>
          </a:p>
          <a:p>
            <a:pPr>
              <a:lnSpc>
                <a:spcPct val="80000"/>
              </a:lnSpc>
            </a:pPr>
            <a:endParaRPr lang="en-AU" altLang="en-US" sz="2800" dirty="0" smtClean="0"/>
          </a:p>
          <a:p>
            <a:pPr>
              <a:lnSpc>
                <a:spcPct val="80000"/>
              </a:lnSpc>
            </a:pPr>
            <a:r>
              <a:rPr lang="en-AU" altLang="en-US" dirty="0" smtClean="0"/>
              <a:t>Recovery</a:t>
            </a:r>
            <a:endParaRPr lang="en-AU" altLang="en-US" sz="2800" dirty="0"/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 smtClean="0"/>
              <a:t>RAID Level </a:t>
            </a:r>
            <a:r>
              <a:rPr lang="en-AU" altLang="en-US" dirty="0"/>
              <a:t>5</a:t>
            </a:r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A2A-F29B-4160-AA54-CAEB2E638D10}" type="slidenum">
              <a:rPr lang="en-AU" altLang="en-US"/>
              <a:pPr/>
              <a:t>25</a:t>
            </a:fld>
            <a:endParaRPr lang="en-AU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882650" y="2413190"/>
            <a:ext cx="3563937" cy="1189038"/>
            <a:chOff x="882650" y="2309493"/>
            <a:chExt cx="3563937" cy="1189038"/>
          </a:xfrm>
        </p:grpSpPr>
        <p:sp>
          <p:nvSpPr>
            <p:cNvPr id="340017" name="AutoShape 49"/>
            <p:cNvSpPr>
              <a:spLocks noChangeArrowheads="1"/>
            </p:cNvSpPr>
            <p:nvPr/>
          </p:nvSpPr>
          <p:spPr bwMode="auto">
            <a:xfrm>
              <a:off x="1819275" y="2309493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18" name="AutoShape 50"/>
            <p:cNvSpPr>
              <a:spLocks noChangeArrowheads="1"/>
            </p:cNvSpPr>
            <p:nvPr/>
          </p:nvSpPr>
          <p:spPr bwMode="auto">
            <a:xfrm>
              <a:off x="2790825" y="2309493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19" name="AutoShape 51"/>
            <p:cNvSpPr>
              <a:spLocks noChangeArrowheads="1"/>
            </p:cNvSpPr>
            <p:nvPr/>
          </p:nvSpPr>
          <p:spPr bwMode="auto">
            <a:xfrm>
              <a:off x="3762375" y="2309493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01" name="AutoShape 33"/>
            <p:cNvSpPr>
              <a:spLocks noChangeArrowheads="1"/>
            </p:cNvSpPr>
            <p:nvPr/>
          </p:nvSpPr>
          <p:spPr bwMode="auto">
            <a:xfrm>
              <a:off x="882650" y="2309493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05" name="Rectangle 37"/>
            <p:cNvSpPr>
              <a:spLocks noChangeArrowheads="1"/>
            </p:cNvSpPr>
            <p:nvPr/>
          </p:nvSpPr>
          <p:spPr bwMode="auto">
            <a:xfrm>
              <a:off x="1062037" y="328263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06" name="Rectangle 38"/>
            <p:cNvSpPr>
              <a:spLocks noChangeArrowheads="1"/>
            </p:cNvSpPr>
            <p:nvPr/>
          </p:nvSpPr>
          <p:spPr bwMode="auto">
            <a:xfrm>
              <a:off x="2035175" y="32826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07" name="Rectangle 39"/>
            <p:cNvSpPr>
              <a:spLocks noChangeArrowheads="1"/>
            </p:cNvSpPr>
            <p:nvPr/>
          </p:nvSpPr>
          <p:spPr bwMode="auto">
            <a:xfrm>
              <a:off x="2970212" y="32826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08" name="Rectangle 40"/>
            <p:cNvSpPr>
              <a:spLocks noChangeArrowheads="1"/>
            </p:cNvSpPr>
            <p:nvPr/>
          </p:nvSpPr>
          <p:spPr bwMode="auto">
            <a:xfrm>
              <a:off x="3943350" y="32826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0" name="Rectangle 52"/>
            <p:cNvSpPr>
              <a:spLocks noChangeArrowheads="1"/>
            </p:cNvSpPr>
            <p:nvPr/>
          </p:nvSpPr>
          <p:spPr bwMode="auto">
            <a:xfrm>
              <a:off x="1062037" y="30667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1" name="Rectangle 53"/>
            <p:cNvSpPr>
              <a:spLocks noChangeArrowheads="1"/>
            </p:cNvSpPr>
            <p:nvPr/>
          </p:nvSpPr>
          <p:spPr bwMode="auto">
            <a:xfrm>
              <a:off x="2035175" y="306673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2" name="Rectangle 54"/>
            <p:cNvSpPr>
              <a:spLocks noChangeArrowheads="1"/>
            </p:cNvSpPr>
            <p:nvPr/>
          </p:nvSpPr>
          <p:spPr bwMode="auto">
            <a:xfrm>
              <a:off x="2970212" y="30667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3" name="Rectangle 55"/>
            <p:cNvSpPr>
              <a:spLocks noChangeArrowheads="1"/>
            </p:cNvSpPr>
            <p:nvPr/>
          </p:nvSpPr>
          <p:spPr bwMode="auto">
            <a:xfrm>
              <a:off x="3943350" y="30667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4" name="Rectangle 56"/>
            <p:cNvSpPr>
              <a:spLocks noChangeArrowheads="1"/>
            </p:cNvSpPr>
            <p:nvPr/>
          </p:nvSpPr>
          <p:spPr bwMode="auto">
            <a:xfrm>
              <a:off x="1062037" y="28508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5" name="Rectangle 57"/>
            <p:cNvSpPr>
              <a:spLocks noChangeArrowheads="1"/>
            </p:cNvSpPr>
            <p:nvPr/>
          </p:nvSpPr>
          <p:spPr bwMode="auto">
            <a:xfrm>
              <a:off x="2035175" y="28508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6" name="Rectangle 58"/>
            <p:cNvSpPr>
              <a:spLocks noChangeArrowheads="1"/>
            </p:cNvSpPr>
            <p:nvPr/>
          </p:nvSpPr>
          <p:spPr bwMode="auto">
            <a:xfrm>
              <a:off x="2970212" y="285083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7" name="Rectangle 59"/>
            <p:cNvSpPr>
              <a:spLocks noChangeArrowheads="1"/>
            </p:cNvSpPr>
            <p:nvPr/>
          </p:nvSpPr>
          <p:spPr bwMode="auto">
            <a:xfrm>
              <a:off x="3943350" y="28508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8" name="Rectangle 60"/>
            <p:cNvSpPr>
              <a:spLocks noChangeArrowheads="1"/>
            </p:cNvSpPr>
            <p:nvPr/>
          </p:nvSpPr>
          <p:spPr bwMode="auto">
            <a:xfrm>
              <a:off x="1062037" y="26349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29" name="Rectangle 61"/>
            <p:cNvSpPr>
              <a:spLocks noChangeArrowheads="1"/>
            </p:cNvSpPr>
            <p:nvPr/>
          </p:nvSpPr>
          <p:spPr bwMode="auto">
            <a:xfrm>
              <a:off x="2035175" y="26349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30" name="Rectangle 62"/>
            <p:cNvSpPr>
              <a:spLocks noChangeArrowheads="1"/>
            </p:cNvSpPr>
            <p:nvPr/>
          </p:nvSpPr>
          <p:spPr bwMode="auto">
            <a:xfrm>
              <a:off x="2970212" y="263493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340031" name="Rectangle 63"/>
            <p:cNvSpPr>
              <a:spLocks noChangeArrowheads="1"/>
            </p:cNvSpPr>
            <p:nvPr/>
          </p:nvSpPr>
          <p:spPr bwMode="auto">
            <a:xfrm>
              <a:off x="3943350" y="263493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</p:grpSp>
      <p:sp>
        <p:nvSpPr>
          <p:cNvPr id="10" name="Cross 9"/>
          <p:cNvSpPr/>
          <p:nvPr/>
        </p:nvSpPr>
        <p:spPr>
          <a:xfrm rot="18909964">
            <a:off x="1541346" y="2361777"/>
            <a:ext cx="1240068" cy="1291864"/>
          </a:xfrm>
          <a:prstGeom prst="plus">
            <a:avLst>
              <a:gd name="adj" fmla="val 446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AutoShape 49"/>
          <p:cNvSpPr>
            <a:spLocks noChangeArrowheads="1"/>
          </p:cNvSpPr>
          <p:nvPr/>
        </p:nvSpPr>
        <p:spPr bwMode="auto">
          <a:xfrm>
            <a:off x="7593183" y="4203497"/>
            <a:ext cx="684212" cy="1189038"/>
          </a:xfrm>
          <a:prstGeom prst="can">
            <a:avLst>
              <a:gd name="adj" fmla="val 30862"/>
            </a:avLst>
          </a:prstGeom>
          <a:solidFill>
            <a:schemeClr val="accent1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6" name="Rectangle 61"/>
          <p:cNvSpPr>
            <a:spLocks noChangeArrowheads="1"/>
          </p:cNvSpPr>
          <p:nvPr/>
        </p:nvSpPr>
        <p:spPr bwMode="auto">
          <a:xfrm>
            <a:off x="7809083" y="4528935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902699" y="4207581"/>
            <a:ext cx="3563937" cy="1189038"/>
            <a:chOff x="902699" y="4151019"/>
            <a:chExt cx="3563937" cy="1189038"/>
          </a:xfrm>
        </p:grpSpPr>
        <p:sp>
          <p:nvSpPr>
            <p:cNvPr id="70" name="AutoShape 50"/>
            <p:cNvSpPr>
              <a:spLocks noChangeArrowheads="1"/>
            </p:cNvSpPr>
            <p:nvPr/>
          </p:nvSpPr>
          <p:spPr bwMode="auto">
            <a:xfrm>
              <a:off x="2810874" y="4151019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1" name="AutoShape 51"/>
            <p:cNvSpPr>
              <a:spLocks noChangeArrowheads="1"/>
            </p:cNvSpPr>
            <p:nvPr/>
          </p:nvSpPr>
          <p:spPr bwMode="auto">
            <a:xfrm>
              <a:off x="3782424" y="4151019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2" name="AutoShape 33"/>
            <p:cNvSpPr>
              <a:spLocks noChangeArrowheads="1"/>
            </p:cNvSpPr>
            <p:nvPr/>
          </p:nvSpPr>
          <p:spPr bwMode="auto">
            <a:xfrm>
              <a:off x="902699" y="4151019"/>
              <a:ext cx="684212" cy="1189038"/>
            </a:xfrm>
            <a:prstGeom prst="can">
              <a:avLst>
                <a:gd name="adj" fmla="val 30862"/>
              </a:avLst>
            </a:prstGeom>
            <a:solidFill>
              <a:schemeClr val="accent1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1082086" y="5124157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2990261" y="51241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6" name="Rectangle 40"/>
            <p:cNvSpPr>
              <a:spLocks noChangeArrowheads="1"/>
            </p:cNvSpPr>
            <p:nvPr/>
          </p:nvSpPr>
          <p:spPr bwMode="auto">
            <a:xfrm>
              <a:off x="3963399" y="51241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7" name="Rectangle 52"/>
            <p:cNvSpPr>
              <a:spLocks noChangeArrowheads="1"/>
            </p:cNvSpPr>
            <p:nvPr/>
          </p:nvSpPr>
          <p:spPr bwMode="auto">
            <a:xfrm>
              <a:off x="1082086" y="49082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9" name="Rectangle 54"/>
            <p:cNvSpPr>
              <a:spLocks noChangeArrowheads="1"/>
            </p:cNvSpPr>
            <p:nvPr/>
          </p:nvSpPr>
          <p:spPr bwMode="auto">
            <a:xfrm>
              <a:off x="2990261" y="49082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0" name="Rectangle 55"/>
            <p:cNvSpPr>
              <a:spLocks noChangeArrowheads="1"/>
            </p:cNvSpPr>
            <p:nvPr/>
          </p:nvSpPr>
          <p:spPr bwMode="auto">
            <a:xfrm>
              <a:off x="3963399" y="49082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1" name="Rectangle 56"/>
            <p:cNvSpPr>
              <a:spLocks noChangeArrowheads="1"/>
            </p:cNvSpPr>
            <p:nvPr/>
          </p:nvSpPr>
          <p:spPr bwMode="auto">
            <a:xfrm>
              <a:off x="1082086" y="46923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3" name="Rectangle 58"/>
            <p:cNvSpPr>
              <a:spLocks noChangeArrowheads="1"/>
            </p:cNvSpPr>
            <p:nvPr/>
          </p:nvSpPr>
          <p:spPr bwMode="auto">
            <a:xfrm>
              <a:off x="2990261" y="4692357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4" name="Rectangle 59"/>
            <p:cNvSpPr>
              <a:spLocks noChangeArrowheads="1"/>
            </p:cNvSpPr>
            <p:nvPr/>
          </p:nvSpPr>
          <p:spPr bwMode="auto">
            <a:xfrm>
              <a:off x="3963399" y="46923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5" name="Rectangle 60"/>
            <p:cNvSpPr>
              <a:spLocks noChangeArrowheads="1"/>
            </p:cNvSpPr>
            <p:nvPr/>
          </p:nvSpPr>
          <p:spPr bwMode="auto">
            <a:xfrm>
              <a:off x="1082086" y="44764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2990261" y="4476457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8" name="Rectangle 63"/>
            <p:cNvSpPr>
              <a:spLocks noChangeArrowheads="1"/>
            </p:cNvSpPr>
            <p:nvPr/>
          </p:nvSpPr>
          <p:spPr bwMode="auto">
            <a:xfrm>
              <a:off x="3963399" y="4476457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6975" y="4390260"/>
            <a:ext cx="7084625" cy="348791"/>
            <a:chOff x="736975" y="4333698"/>
            <a:chExt cx="7084625" cy="348791"/>
          </a:xfrm>
        </p:grpSpPr>
        <p:sp>
          <p:nvSpPr>
            <p:cNvPr id="50" name="Rectangle 75"/>
            <p:cNvSpPr>
              <a:spLocks noChangeArrowheads="1"/>
            </p:cNvSpPr>
            <p:nvPr/>
          </p:nvSpPr>
          <p:spPr bwMode="auto">
            <a:xfrm>
              <a:off x="736975" y="4390259"/>
              <a:ext cx="3938720" cy="25241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56" name="Line 45"/>
            <p:cNvSpPr>
              <a:spLocks noChangeShapeType="1"/>
            </p:cNvSpPr>
            <p:nvPr/>
          </p:nvSpPr>
          <p:spPr bwMode="auto">
            <a:xfrm>
              <a:off x="46756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9" name="Line 45"/>
            <p:cNvSpPr>
              <a:spLocks noChangeShapeType="1"/>
            </p:cNvSpPr>
            <p:nvPr/>
          </p:nvSpPr>
          <p:spPr bwMode="auto">
            <a:xfrm>
              <a:off x="56215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6087195" y="447394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4" name="Text Box 43"/>
            <p:cNvSpPr txBox="1">
              <a:spLocks noChangeArrowheads="1"/>
            </p:cNvSpPr>
            <p:nvPr/>
          </p:nvSpPr>
          <p:spPr bwMode="auto">
            <a:xfrm>
              <a:off x="5028308" y="4343935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XOR</a:t>
              </a:r>
              <a:endParaRPr lang="en-AU" altLang="en-US" sz="1600" b="1" dirty="0"/>
            </a:p>
          </p:txBody>
        </p:sp>
        <p:sp>
          <p:nvSpPr>
            <p:cNvPr id="106" name="Line 45"/>
            <p:cNvSpPr>
              <a:spLocks noChangeShapeType="1"/>
            </p:cNvSpPr>
            <p:nvPr/>
          </p:nvSpPr>
          <p:spPr bwMode="auto">
            <a:xfrm>
              <a:off x="64302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7" name="Line 45"/>
            <p:cNvSpPr>
              <a:spLocks noChangeShapeType="1"/>
            </p:cNvSpPr>
            <p:nvPr/>
          </p:nvSpPr>
          <p:spPr bwMode="auto">
            <a:xfrm>
              <a:off x="73761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0" name="Text Box 43"/>
            <p:cNvSpPr txBox="1">
              <a:spLocks noChangeArrowheads="1"/>
            </p:cNvSpPr>
            <p:nvPr/>
          </p:nvSpPr>
          <p:spPr bwMode="auto">
            <a:xfrm>
              <a:off x="6782814" y="4333698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write</a:t>
              </a:r>
              <a:endParaRPr lang="en-AU" altLang="en-US" sz="1600" b="1" dirty="0"/>
            </a:p>
          </p:txBody>
        </p:sp>
      </p:grpSp>
      <p:sp>
        <p:nvSpPr>
          <p:cNvPr id="113" name="Rectangle 61"/>
          <p:cNvSpPr>
            <a:spLocks noChangeArrowheads="1"/>
          </p:cNvSpPr>
          <p:nvPr/>
        </p:nvSpPr>
        <p:spPr bwMode="auto">
          <a:xfrm>
            <a:off x="7809083" y="4749915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pSp>
        <p:nvGrpSpPr>
          <p:cNvPr id="114" name="Group 113"/>
          <p:cNvGrpSpPr/>
          <p:nvPr/>
        </p:nvGrpSpPr>
        <p:grpSpPr>
          <a:xfrm>
            <a:off x="736975" y="4611240"/>
            <a:ext cx="7084625" cy="348791"/>
            <a:chOff x="736975" y="4333698"/>
            <a:chExt cx="7084625" cy="348791"/>
          </a:xfrm>
        </p:grpSpPr>
        <p:sp>
          <p:nvSpPr>
            <p:cNvPr id="115" name="Rectangle 75"/>
            <p:cNvSpPr>
              <a:spLocks noChangeArrowheads="1"/>
            </p:cNvSpPr>
            <p:nvPr/>
          </p:nvSpPr>
          <p:spPr bwMode="auto">
            <a:xfrm>
              <a:off x="736975" y="4390259"/>
              <a:ext cx="3938720" cy="25241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6" name="Line 45"/>
            <p:cNvSpPr>
              <a:spLocks noChangeShapeType="1"/>
            </p:cNvSpPr>
            <p:nvPr/>
          </p:nvSpPr>
          <p:spPr bwMode="auto">
            <a:xfrm>
              <a:off x="46756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7" name="Line 45"/>
            <p:cNvSpPr>
              <a:spLocks noChangeShapeType="1"/>
            </p:cNvSpPr>
            <p:nvPr/>
          </p:nvSpPr>
          <p:spPr bwMode="auto">
            <a:xfrm>
              <a:off x="56215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8" name="Rectangle 61"/>
            <p:cNvSpPr>
              <a:spLocks noChangeArrowheads="1"/>
            </p:cNvSpPr>
            <p:nvPr/>
          </p:nvSpPr>
          <p:spPr bwMode="auto">
            <a:xfrm>
              <a:off x="6087195" y="447394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9" name="Text Box 43"/>
            <p:cNvSpPr txBox="1">
              <a:spLocks noChangeArrowheads="1"/>
            </p:cNvSpPr>
            <p:nvPr/>
          </p:nvSpPr>
          <p:spPr bwMode="auto">
            <a:xfrm>
              <a:off x="5028308" y="4343935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XOR</a:t>
              </a:r>
              <a:endParaRPr lang="en-AU" altLang="en-US" sz="1600" b="1" dirty="0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64302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1" name="Line 45"/>
            <p:cNvSpPr>
              <a:spLocks noChangeShapeType="1"/>
            </p:cNvSpPr>
            <p:nvPr/>
          </p:nvSpPr>
          <p:spPr bwMode="auto">
            <a:xfrm>
              <a:off x="73761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82814" y="4333698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write</a:t>
              </a:r>
              <a:endParaRPr lang="en-AU" altLang="en-US" sz="1600" b="1" dirty="0"/>
            </a:p>
          </p:txBody>
        </p:sp>
      </p:grpSp>
      <p:sp>
        <p:nvSpPr>
          <p:cNvPr id="123" name="Rectangle 61"/>
          <p:cNvSpPr>
            <a:spLocks noChangeArrowheads="1"/>
          </p:cNvSpPr>
          <p:nvPr/>
        </p:nvSpPr>
        <p:spPr bwMode="auto">
          <a:xfrm>
            <a:off x="7809083" y="4963275"/>
            <a:ext cx="323850" cy="1079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AU"/>
          </a:p>
        </p:txBody>
      </p:sp>
      <p:grpSp>
        <p:nvGrpSpPr>
          <p:cNvPr id="124" name="Group 123"/>
          <p:cNvGrpSpPr/>
          <p:nvPr/>
        </p:nvGrpSpPr>
        <p:grpSpPr>
          <a:xfrm>
            <a:off x="736975" y="4824600"/>
            <a:ext cx="7084625" cy="348791"/>
            <a:chOff x="736975" y="4333698"/>
            <a:chExt cx="7084625" cy="348791"/>
          </a:xfrm>
        </p:grpSpPr>
        <p:sp>
          <p:nvSpPr>
            <p:cNvPr id="125" name="Rectangle 75"/>
            <p:cNvSpPr>
              <a:spLocks noChangeArrowheads="1"/>
            </p:cNvSpPr>
            <p:nvPr/>
          </p:nvSpPr>
          <p:spPr bwMode="auto">
            <a:xfrm>
              <a:off x="736975" y="4390259"/>
              <a:ext cx="3938720" cy="25241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6" name="Line 45"/>
            <p:cNvSpPr>
              <a:spLocks noChangeShapeType="1"/>
            </p:cNvSpPr>
            <p:nvPr/>
          </p:nvSpPr>
          <p:spPr bwMode="auto">
            <a:xfrm>
              <a:off x="46756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7" name="Line 45"/>
            <p:cNvSpPr>
              <a:spLocks noChangeShapeType="1"/>
            </p:cNvSpPr>
            <p:nvPr/>
          </p:nvSpPr>
          <p:spPr bwMode="auto">
            <a:xfrm>
              <a:off x="56215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8" name="Rectangle 61"/>
            <p:cNvSpPr>
              <a:spLocks noChangeArrowheads="1"/>
            </p:cNvSpPr>
            <p:nvPr/>
          </p:nvSpPr>
          <p:spPr bwMode="auto">
            <a:xfrm>
              <a:off x="6087195" y="4473941"/>
              <a:ext cx="323850" cy="1079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29" name="Text Box 43"/>
            <p:cNvSpPr txBox="1">
              <a:spLocks noChangeArrowheads="1"/>
            </p:cNvSpPr>
            <p:nvPr/>
          </p:nvSpPr>
          <p:spPr bwMode="auto">
            <a:xfrm>
              <a:off x="5028308" y="4343935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XOR</a:t>
              </a:r>
              <a:endParaRPr lang="en-AU" altLang="en-US" sz="1600" b="1" dirty="0"/>
            </a:p>
          </p:txBody>
        </p:sp>
        <p:sp>
          <p:nvSpPr>
            <p:cNvPr id="130" name="Line 45"/>
            <p:cNvSpPr>
              <a:spLocks noChangeShapeType="1"/>
            </p:cNvSpPr>
            <p:nvPr/>
          </p:nvSpPr>
          <p:spPr bwMode="auto">
            <a:xfrm>
              <a:off x="64302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1" name="Line 45"/>
            <p:cNvSpPr>
              <a:spLocks noChangeShapeType="1"/>
            </p:cNvSpPr>
            <p:nvPr/>
          </p:nvSpPr>
          <p:spPr bwMode="auto">
            <a:xfrm>
              <a:off x="73761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2" name="Text Box 43"/>
            <p:cNvSpPr txBox="1">
              <a:spLocks noChangeArrowheads="1"/>
            </p:cNvSpPr>
            <p:nvPr/>
          </p:nvSpPr>
          <p:spPr bwMode="auto">
            <a:xfrm>
              <a:off x="6782814" y="4333698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write</a:t>
              </a:r>
              <a:endParaRPr lang="en-AU" altLang="en-US" sz="1600" b="1" dirty="0"/>
            </a:p>
          </p:txBody>
        </p:sp>
      </p:grpSp>
      <p:sp>
        <p:nvSpPr>
          <p:cNvPr id="133" name="Rectangle 61"/>
          <p:cNvSpPr>
            <a:spLocks noChangeArrowheads="1"/>
          </p:cNvSpPr>
          <p:nvPr/>
        </p:nvSpPr>
        <p:spPr bwMode="auto">
          <a:xfrm>
            <a:off x="7809083" y="5176635"/>
            <a:ext cx="323850" cy="1079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pSp>
        <p:nvGrpSpPr>
          <p:cNvPr id="134" name="Group 133"/>
          <p:cNvGrpSpPr/>
          <p:nvPr/>
        </p:nvGrpSpPr>
        <p:grpSpPr>
          <a:xfrm>
            <a:off x="736975" y="5037960"/>
            <a:ext cx="7084625" cy="348791"/>
            <a:chOff x="736975" y="4333698"/>
            <a:chExt cx="7084625" cy="348791"/>
          </a:xfrm>
        </p:grpSpPr>
        <p:sp>
          <p:nvSpPr>
            <p:cNvPr id="135" name="Rectangle 75"/>
            <p:cNvSpPr>
              <a:spLocks noChangeArrowheads="1"/>
            </p:cNvSpPr>
            <p:nvPr/>
          </p:nvSpPr>
          <p:spPr bwMode="auto">
            <a:xfrm>
              <a:off x="736975" y="4390259"/>
              <a:ext cx="3938720" cy="25241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6" name="Line 45"/>
            <p:cNvSpPr>
              <a:spLocks noChangeShapeType="1"/>
            </p:cNvSpPr>
            <p:nvPr/>
          </p:nvSpPr>
          <p:spPr bwMode="auto">
            <a:xfrm>
              <a:off x="46756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7" name="Line 45"/>
            <p:cNvSpPr>
              <a:spLocks noChangeShapeType="1"/>
            </p:cNvSpPr>
            <p:nvPr/>
          </p:nvSpPr>
          <p:spPr bwMode="auto">
            <a:xfrm>
              <a:off x="5621595" y="4523592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8" name="Rectangle 61"/>
            <p:cNvSpPr>
              <a:spLocks noChangeArrowheads="1"/>
            </p:cNvSpPr>
            <p:nvPr/>
          </p:nvSpPr>
          <p:spPr bwMode="auto">
            <a:xfrm>
              <a:off x="6087195" y="4473941"/>
              <a:ext cx="323850" cy="10795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9" name="Text Box 43"/>
            <p:cNvSpPr txBox="1">
              <a:spLocks noChangeArrowheads="1"/>
            </p:cNvSpPr>
            <p:nvPr/>
          </p:nvSpPr>
          <p:spPr bwMode="auto">
            <a:xfrm>
              <a:off x="5028308" y="4343935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XOR</a:t>
              </a:r>
              <a:endParaRPr lang="en-AU" altLang="en-US" sz="1600" b="1" dirty="0"/>
            </a:p>
          </p:txBody>
        </p:sp>
        <p:sp>
          <p:nvSpPr>
            <p:cNvPr id="140" name="Line 45"/>
            <p:cNvSpPr>
              <a:spLocks noChangeShapeType="1"/>
            </p:cNvSpPr>
            <p:nvPr/>
          </p:nvSpPr>
          <p:spPr bwMode="auto">
            <a:xfrm>
              <a:off x="64302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1" name="Line 45"/>
            <p:cNvSpPr>
              <a:spLocks noChangeShapeType="1"/>
            </p:cNvSpPr>
            <p:nvPr/>
          </p:nvSpPr>
          <p:spPr bwMode="auto">
            <a:xfrm>
              <a:off x="7376101" y="4513355"/>
              <a:ext cx="44549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2" name="Text Box 43"/>
            <p:cNvSpPr txBox="1">
              <a:spLocks noChangeArrowheads="1"/>
            </p:cNvSpPr>
            <p:nvPr/>
          </p:nvSpPr>
          <p:spPr bwMode="auto">
            <a:xfrm>
              <a:off x="6782814" y="4333698"/>
              <a:ext cx="6882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1600" b="1" dirty="0" smtClean="0"/>
                <a:t>write</a:t>
              </a:r>
              <a:endParaRPr lang="en-AU" altLang="en-US" sz="1600" b="1" dirty="0"/>
            </a:p>
          </p:txBody>
        </p:sp>
      </p:grpSp>
      <p:sp>
        <p:nvSpPr>
          <p:cNvPr id="143" name="Text Box 43"/>
          <p:cNvSpPr txBox="1">
            <a:spLocks noChangeArrowheads="1"/>
          </p:cNvSpPr>
          <p:nvPr/>
        </p:nvSpPr>
        <p:spPr bwMode="auto">
          <a:xfrm>
            <a:off x="7593183" y="5461208"/>
            <a:ext cx="6842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600" dirty="0" smtClean="0"/>
              <a:t>New Disk</a:t>
            </a:r>
            <a:endParaRPr lang="en-AU" altLang="en-US" sz="1600" dirty="0"/>
          </a:p>
        </p:txBody>
      </p:sp>
      <p:sp>
        <p:nvSpPr>
          <p:cNvPr id="145" name="Text Box 43"/>
          <p:cNvSpPr txBox="1">
            <a:spLocks noChangeArrowheads="1"/>
          </p:cNvSpPr>
          <p:nvPr/>
        </p:nvSpPr>
        <p:spPr bwMode="auto">
          <a:xfrm>
            <a:off x="799384" y="5551562"/>
            <a:ext cx="8846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600" dirty="0" smtClean="0"/>
              <a:t>Working Disk</a:t>
            </a:r>
            <a:endParaRPr lang="en-AU" altLang="en-US" sz="1600" dirty="0"/>
          </a:p>
        </p:txBody>
      </p:sp>
      <p:sp>
        <p:nvSpPr>
          <p:cNvPr id="146" name="Text Box 43"/>
          <p:cNvSpPr txBox="1">
            <a:spLocks noChangeArrowheads="1"/>
          </p:cNvSpPr>
          <p:nvPr/>
        </p:nvSpPr>
        <p:spPr bwMode="auto">
          <a:xfrm>
            <a:off x="2721325" y="5552542"/>
            <a:ext cx="8846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600" dirty="0" smtClean="0"/>
              <a:t>Working Disk</a:t>
            </a:r>
            <a:endParaRPr lang="en-AU" altLang="en-US" sz="1600" dirty="0"/>
          </a:p>
        </p:txBody>
      </p:sp>
      <p:sp>
        <p:nvSpPr>
          <p:cNvPr id="147" name="Text Box 43"/>
          <p:cNvSpPr txBox="1">
            <a:spLocks noChangeArrowheads="1"/>
          </p:cNvSpPr>
          <p:nvPr/>
        </p:nvSpPr>
        <p:spPr bwMode="auto">
          <a:xfrm>
            <a:off x="3696685" y="5552542"/>
            <a:ext cx="8846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altLang="en-US" sz="1600" dirty="0" smtClean="0"/>
              <a:t>Working Disk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55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9" grpId="0" animBg="1"/>
      <p:bldP spid="86" grpId="0" animBg="1"/>
      <p:bldP spid="113" grpId="0" animBg="1"/>
      <p:bldP spid="123" grpId="0" animBg="1"/>
      <p:bldP spid="133" grpId="0" animBg="1"/>
      <p:bldP spid="143" grpId="0"/>
      <p:bldP spid="145" grpId="0"/>
      <p:bldP spid="146" grpId="0"/>
      <p:bldP spid="1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b="1" u="sng" dirty="0"/>
              <a:t>How do hosts/servers connect to disks/arrays</a:t>
            </a:r>
            <a:r>
              <a:rPr lang="en-AU" altLang="en-US" dirty="0"/>
              <a:t>?</a:t>
            </a:r>
          </a:p>
          <a:p>
            <a:r>
              <a:rPr lang="en-AU" altLang="en-US" dirty="0"/>
              <a:t>Three common methods:</a:t>
            </a:r>
          </a:p>
          <a:p>
            <a:pPr lvl="1"/>
            <a:r>
              <a:rPr lang="en-AU" altLang="en-US" sz="2800" b="1" u="sng" dirty="0"/>
              <a:t>Direct Attached Storage</a:t>
            </a:r>
            <a:r>
              <a:rPr lang="en-AU" altLang="en-US" sz="2800" dirty="0"/>
              <a:t> </a:t>
            </a:r>
            <a:r>
              <a:rPr lang="en-AU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AU" altLang="en-US" sz="2800" dirty="0" smtClean="0"/>
              <a:t> </a:t>
            </a:r>
            <a:r>
              <a:rPr lang="en-AU" altLang="en-US" sz="2800" i="1" dirty="0" smtClean="0"/>
              <a:t>DAS</a:t>
            </a:r>
            <a:endParaRPr lang="en-AU" altLang="en-US" sz="2800" i="1" dirty="0"/>
          </a:p>
          <a:p>
            <a:pPr lvl="1"/>
            <a:r>
              <a:rPr lang="en-AU" altLang="en-US" sz="2800" b="1" u="sng" dirty="0"/>
              <a:t>Network Attached Storage</a:t>
            </a:r>
            <a:r>
              <a:rPr lang="en-AU" altLang="en-US" sz="2800" dirty="0"/>
              <a:t> </a:t>
            </a:r>
            <a:r>
              <a:rPr lang="en-A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AU" altLang="en-US" sz="2800" dirty="0"/>
              <a:t> </a:t>
            </a:r>
            <a:r>
              <a:rPr lang="en-AU" altLang="en-US" sz="2800" i="1" dirty="0"/>
              <a:t>NAS</a:t>
            </a:r>
          </a:p>
          <a:p>
            <a:pPr lvl="1"/>
            <a:r>
              <a:rPr lang="en-AU" altLang="en-US" sz="2800" b="1" u="sng" dirty="0"/>
              <a:t>Storage Area Networks</a:t>
            </a:r>
            <a:r>
              <a:rPr lang="en-AU" altLang="en-US" sz="2800" dirty="0"/>
              <a:t> </a:t>
            </a:r>
            <a:r>
              <a:rPr lang="en-AU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AU" altLang="en-US" sz="2800" dirty="0"/>
              <a:t> </a:t>
            </a:r>
            <a:r>
              <a:rPr lang="en-AU" altLang="en-US" sz="2800" i="1" dirty="0"/>
              <a:t>SAN</a:t>
            </a:r>
            <a:endParaRPr lang="en-AU" altLang="en-US" sz="2800" dirty="0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Hosts, Networks and Storage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A0DE-E2F0-446E-9061-E5BB75BCB753}" type="slidenum">
              <a:rPr lang="en-AU" altLang="en-US"/>
              <a:pPr/>
              <a:t>26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992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b="1" u="sng" dirty="0" smtClean="0"/>
              <a:t>Most </a:t>
            </a:r>
            <a:r>
              <a:rPr lang="en-AU" altLang="en-US" b="1" u="sng" dirty="0"/>
              <a:t>well </a:t>
            </a:r>
            <a:r>
              <a:rPr lang="en-AU" altLang="en-US" b="1" u="sng" dirty="0" smtClean="0"/>
              <a:t>known</a:t>
            </a:r>
            <a:r>
              <a:rPr lang="en-AU" altLang="en-US" dirty="0" smtClean="0"/>
              <a:t>, </a:t>
            </a:r>
            <a:r>
              <a:rPr lang="en-AU" altLang="en-US" dirty="0"/>
              <a:t>used in your </a:t>
            </a:r>
            <a:r>
              <a:rPr lang="en-AU" altLang="en-US" dirty="0" smtClean="0"/>
              <a:t>PC</a:t>
            </a:r>
            <a:endParaRPr lang="en-AU" altLang="en-US" dirty="0">
              <a:sym typeface="Wingdings" panose="05000000000000000000" pitchFamily="2" charset="2"/>
            </a:endParaRPr>
          </a:p>
          <a:p>
            <a:r>
              <a:rPr lang="en-AU" altLang="en-US" dirty="0"/>
              <a:t>Uses common/well used protocols:</a:t>
            </a:r>
          </a:p>
          <a:p>
            <a:pPr lvl="1"/>
            <a:r>
              <a:rPr lang="en-AU" altLang="en-US" sz="2800" b="1" u="sng" dirty="0"/>
              <a:t>IDE</a:t>
            </a:r>
            <a:r>
              <a:rPr lang="en-AU" altLang="en-US" sz="2800" dirty="0"/>
              <a:t>: simple general purpose bus system</a:t>
            </a:r>
          </a:p>
          <a:p>
            <a:pPr lvl="1"/>
            <a:r>
              <a:rPr lang="en-AU" altLang="en-US" sz="2800" b="1" u="sng" dirty="0"/>
              <a:t>SCSI</a:t>
            </a:r>
            <a:r>
              <a:rPr lang="en-AU" altLang="en-US" sz="2800" dirty="0"/>
              <a:t>: higher capacity bus</a:t>
            </a:r>
          </a:p>
          <a:p>
            <a:r>
              <a:rPr lang="en-AU" altLang="en-US" dirty="0"/>
              <a:t>Well known protocols… bus oriented…</a:t>
            </a:r>
          </a:p>
          <a:p>
            <a:r>
              <a:rPr lang="en-AU" altLang="en-US" dirty="0" smtClean="0"/>
              <a:t>But DAS makes </a:t>
            </a:r>
            <a:r>
              <a:rPr lang="en-AU" altLang="en-US" dirty="0"/>
              <a:t>it </a:t>
            </a:r>
            <a:r>
              <a:rPr lang="en-AU" altLang="en-US" b="1" u="sng" dirty="0"/>
              <a:t>difficult to share data</a:t>
            </a:r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4000" dirty="0"/>
              <a:t>Basic Concepts:</a:t>
            </a:r>
            <a:br>
              <a:rPr lang="en-AU" sz="4000" dirty="0"/>
            </a:br>
            <a:r>
              <a:rPr lang="en-AU" altLang="en-US" sz="4000" dirty="0"/>
              <a:t>Direct Attached </a:t>
            </a:r>
            <a:r>
              <a:rPr lang="en-AU" altLang="en-US" sz="4000" dirty="0" smtClean="0"/>
              <a:t>Storage (DAS)</a:t>
            </a:r>
            <a:endParaRPr lang="en-AU" alt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E500-CAEA-40A3-8B56-A3B627935807}" type="slidenum">
              <a:rPr lang="en-AU" altLang="en-US"/>
              <a:pPr/>
              <a:t>27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198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altLang="en-US" b="1" u="sng" dirty="0" smtClean="0"/>
              <a:t>Special </a:t>
            </a:r>
            <a:r>
              <a:rPr lang="en-AU" altLang="en-US" b="1" u="sng" dirty="0"/>
              <a:t>purpose built file server</a:t>
            </a:r>
          </a:p>
          <a:p>
            <a:pPr lvl="1">
              <a:lnSpc>
                <a:spcPct val="80000"/>
              </a:lnSpc>
            </a:pPr>
            <a:r>
              <a:rPr lang="en-AU" altLang="en-US" sz="2800" dirty="0" smtClean="0"/>
              <a:t>Windows or </a:t>
            </a:r>
            <a:r>
              <a:rPr lang="en-AU" altLang="en-US" sz="2800" dirty="0"/>
              <a:t>Linux OS foundation</a:t>
            </a:r>
          </a:p>
          <a:p>
            <a:pPr lvl="1">
              <a:lnSpc>
                <a:spcPct val="80000"/>
              </a:lnSpc>
            </a:pPr>
            <a:r>
              <a:rPr lang="en-AU" altLang="en-US" sz="2800" b="1" u="sng" dirty="0"/>
              <a:t>Provides nothing but </a:t>
            </a:r>
            <a:r>
              <a:rPr lang="en-AU" altLang="en-US" sz="2800" b="1" u="sng" dirty="0" smtClean="0"/>
              <a:t>files</a:t>
            </a:r>
            <a:r>
              <a:rPr lang="en-AU" altLang="en-US" sz="2800" dirty="0" smtClean="0"/>
              <a:t> … </a:t>
            </a:r>
            <a:r>
              <a:rPr lang="en-AU" altLang="en-US" sz="2800" dirty="0"/>
              <a:t>no other </a:t>
            </a:r>
            <a:r>
              <a:rPr lang="en-AU" altLang="en-US" sz="2800" dirty="0" smtClean="0"/>
              <a:t>services</a:t>
            </a:r>
          </a:p>
          <a:p>
            <a:pPr>
              <a:lnSpc>
                <a:spcPct val="80000"/>
              </a:lnSpc>
            </a:pPr>
            <a:r>
              <a:rPr lang="en-AU" altLang="en-US" dirty="0"/>
              <a:t>Benefits:</a:t>
            </a:r>
          </a:p>
          <a:p>
            <a:pPr lvl="1">
              <a:lnSpc>
                <a:spcPct val="80000"/>
              </a:lnSpc>
            </a:pPr>
            <a:r>
              <a:rPr lang="en-AU" altLang="en-US" sz="2800" b="1" u="sng" dirty="0"/>
              <a:t>Aggregates</a:t>
            </a:r>
            <a:r>
              <a:rPr lang="en-AU" altLang="en-US" sz="2800" dirty="0"/>
              <a:t> blocks from multiple disks</a:t>
            </a:r>
          </a:p>
          <a:p>
            <a:pPr lvl="1">
              <a:lnSpc>
                <a:spcPct val="80000"/>
              </a:lnSpc>
            </a:pPr>
            <a:r>
              <a:rPr lang="en-AU" altLang="en-US" sz="2800" dirty="0"/>
              <a:t>Layout and caching can be </a:t>
            </a:r>
            <a:r>
              <a:rPr lang="en-AU" altLang="en-US" sz="2800" b="1" u="sng" dirty="0"/>
              <a:t>optimised</a:t>
            </a:r>
          </a:p>
          <a:p>
            <a:pPr lvl="1">
              <a:lnSpc>
                <a:spcPct val="80000"/>
              </a:lnSpc>
            </a:pPr>
            <a:r>
              <a:rPr lang="en-AU" altLang="en-US" sz="2800" dirty="0"/>
              <a:t>Finer grained </a:t>
            </a:r>
            <a:r>
              <a:rPr lang="en-AU" altLang="en-US" sz="2800" b="1" u="sng" dirty="0"/>
              <a:t>protection</a:t>
            </a:r>
            <a:r>
              <a:rPr lang="en-AU" altLang="en-US" sz="2800" dirty="0"/>
              <a:t> can be achieved</a:t>
            </a:r>
          </a:p>
          <a:p>
            <a:pPr lvl="1">
              <a:lnSpc>
                <a:spcPct val="80000"/>
              </a:lnSpc>
            </a:pPr>
            <a:r>
              <a:rPr lang="en-AU" altLang="en-US" sz="2800" dirty="0"/>
              <a:t>Enables HTTP like </a:t>
            </a:r>
            <a:r>
              <a:rPr lang="en-AU" altLang="en-US" sz="2800" b="1" u="sng" dirty="0"/>
              <a:t>protocols access</a:t>
            </a:r>
            <a:r>
              <a:rPr lang="en-AU" altLang="en-US" sz="2800" dirty="0"/>
              <a:t> to </a:t>
            </a:r>
            <a:r>
              <a:rPr lang="en-AU" altLang="en-US" sz="2800" dirty="0" smtClean="0"/>
              <a:t>files</a:t>
            </a:r>
            <a:endParaRPr lang="en-AU" altLang="en-US" sz="2800" dirty="0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Network Attached </a:t>
            </a:r>
            <a:r>
              <a:rPr lang="en-AU" altLang="en-US" dirty="0" smtClean="0"/>
              <a:t>Storage (NAS)</a:t>
            </a:r>
            <a:endParaRPr lang="en-AU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2332-80A9-4B1C-86DA-E0BD5925DEA7}" type="slidenum">
              <a:rPr lang="en-AU" altLang="en-US"/>
              <a:pPr/>
              <a:t>28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923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altLang="en-US" dirty="0" smtClean="0"/>
              <a:t>Disadvantages</a:t>
            </a:r>
            <a:r>
              <a:rPr lang="en-AU" altLang="en-US" dirty="0"/>
              <a:t>:</a:t>
            </a:r>
          </a:p>
          <a:p>
            <a:pPr lvl="1">
              <a:lnSpc>
                <a:spcPct val="80000"/>
              </a:lnSpc>
            </a:pPr>
            <a:r>
              <a:rPr lang="en-AU" altLang="en-US" sz="2800" b="1" u="sng" dirty="0"/>
              <a:t>Performance</a:t>
            </a:r>
            <a:r>
              <a:rPr lang="en-AU" altLang="en-US" sz="2800" dirty="0"/>
              <a:t>? Another ‘thing’ in the way of data and </a:t>
            </a:r>
            <a:r>
              <a:rPr lang="en-AU" altLang="en-US" sz="2800" dirty="0" smtClean="0"/>
              <a:t>application</a:t>
            </a:r>
            <a:endParaRPr lang="en-AU" altLang="en-US" sz="2800" dirty="0"/>
          </a:p>
          <a:p>
            <a:pPr lvl="1">
              <a:lnSpc>
                <a:spcPct val="80000"/>
              </a:lnSpc>
            </a:pPr>
            <a:r>
              <a:rPr lang="en-AU" altLang="en-US" sz="2800" dirty="0"/>
              <a:t>Limitations on </a:t>
            </a:r>
            <a:r>
              <a:rPr lang="en-AU" altLang="en-US" sz="2800" b="1" u="sng" dirty="0"/>
              <a:t>size of </a:t>
            </a:r>
            <a:r>
              <a:rPr lang="en-AU" altLang="en-US" sz="2800" b="1" u="sng" dirty="0" smtClean="0"/>
              <a:t>storage</a:t>
            </a:r>
            <a:endParaRPr lang="en-AU" altLang="en-US" sz="2800" dirty="0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Network Attached Storage (NAS)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2332-80A9-4B1C-86DA-E0BD5925DEA7}" type="slidenum">
              <a:rPr lang="en-AU" altLang="en-US"/>
              <a:pPr/>
              <a:t>29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23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altLang="en-US" sz="2800" dirty="0"/>
              <a:t>Cloud Deployment Models</a:t>
            </a:r>
            <a:endParaRPr lang="en-US" alt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2800" dirty="0"/>
              <a:t>Hierarchy</a:t>
            </a:r>
            <a:endParaRPr 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 smtClean="0"/>
              <a:t>Cloud Capacity</a:t>
            </a:r>
            <a:endParaRPr lang="en-US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800" dirty="0"/>
              <a:t>Disk </a:t>
            </a:r>
            <a:r>
              <a:rPr lang="en-US" altLang="en-US" sz="2800" dirty="0" smtClean="0"/>
              <a:t>Arrays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Background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93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altLang="en-US" dirty="0" smtClean="0"/>
              <a:t>Do you remember the SAN on the lab topologies?</a:t>
            </a:r>
            <a:endParaRPr lang="en-AU" altLang="en-US" sz="2800" dirty="0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Storage Area Networks (SAN)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12332-80A9-4B1C-86DA-E0BD5925DEA7}" type="slidenum">
              <a:rPr lang="en-AU" altLang="en-US"/>
              <a:pPr/>
              <a:t>30</a:t>
            </a:fld>
            <a:endParaRPr lang="en-AU" altLang="en-US"/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66" y="2109786"/>
            <a:ext cx="5825467" cy="401637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764280" y="2809188"/>
            <a:ext cx="1623060" cy="1602556"/>
          </a:xfrm>
          <a:prstGeom prst="ellipse">
            <a:avLst/>
          </a:prstGeom>
          <a:solidFill>
            <a:srgbClr val="FFFF00">
              <a:alpha val="10000"/>
            </a:srgbClr>
          </a:solidFill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88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altLang="en-US" b="1" u="sng" dirty="0" smtClean="0"/>
              <a:t>Blocks</a:t>
            </a:r>
            <a:r>
              <a:rPr lang="en-AU" altLang="en-US" dirty="0" smtClean="0"/>
              <a:t> </a:t>
            </a:r>
            <a:r>
              <a:rPr lang="en-AU" altLang="en-US" dirty="0"/>
              <a:t>are primary unit of data</a:t>
            </a:r>
          </a:p>
          <a:p>
            <a:pPr>
              <a:lnSpc>
                <a:spcPct val="90000"/>
              </a:lnSpc>
            </a:pPr>
            <a:r>
              <a:rPr lang="en-AU" altLang="en-US" b="1" u="sng" dirty="0"/>
              <a:t>Dedicated </a:t>
            </a:r>
            <a:r>
              <a:rPr lang="en-AU" altLang="en-US" b="1" u="sng" dirty="0" smtClean="0"/>
              <a:t>network</a:t>
            </a:r>
            <a:r>
              <a:rPr lang="en-AU" altLang="en-US" dirty="0" smtClean="0"/>
              <a:t> … </a:t>
            </a:r>
            <a:r>
              <a:rPr lang="en-AU" altLang="en-US" dirty="0"/>
              <a:t>used primarily for storage</a:t>
            </a:r>
          </a:p>
          <a:p>
            <a:pPr>
              <a:lnSpc>
                <a:spcPct val="90000"/>
              </a:lnSpc>
            </a:pPr>
            <a:r>
              <a:rPr lang="en-AU" altLang="en-US" dirty="0"/>
              <a:t>Benefits: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High </a:t>
            </a:r>
            <a:r>
              <a:rPr lang="en-AU" altLang="en-US" sz="2800" b="1" u="sng" dirty="0"/>
              <a:t>Performance and reliability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Flexibility – </a:t>
            </a:r>
            <a:r>
              <a:rPr lang="en-AU" altLang="en-US" sz="2800" b="1" u="sng" dirty="0"/>
              <a:t>many </a:t>
            </a:r>
            <a:r>
              <a:rPr lang="en-AU" altLang="en-US" sz="2800" b="1" u="sng" dirty="0" smtClean="0"/>
              <a:t>configurations</a:t>
            </a:r>
            <a:r>
              <a:rPr lang="en-AU" altLang="en-US" sz="2800" dirty="0" smtClean="0"/>
              <a:t> … </a:t>
            </a:r>
            <a:r>
              <a:rPr lang="en-AU" altLang="en-US" sz="2800" dirty="0"/>
              <a:t>disks, arrays, hosts, tapes</a:t>
            </a:r>
          </a:p>
          <a:p>
            <a:pPr lvl="1">
              <a:lnSpc>
                <a:spcPct val="90000"/>
              </a:lnSpc>
            </a:pPr>
            <a:r>
              <a:rPr lang="en-AU" altLang="en-US" sz="2800" dirty="0"/>
              <a:t>No </a:t>
            </a:r>
            <a:r>
              <a:rPr lang="en-AU" altLang="en-US" sz="2800" dirty="0" smtClean="0"/>
              <a:t>limits </a:t>
            </a:r>
            <a:r>
              <a:rPr lang="en-AU" altLang="en-US" sz="2800" dirty="0"/>
              <a:t>(</a:t>
            </a:r>
            <a:r>
              <a:rPr lang="en-AU" altLang="en-US" sz="2800" b="1" u="sng" dirty="0"/>
              <a:t>or extremely large</a:t>
            </a:r>
            <a:r>
              <a:rPr lang="en-AU" altLang="en-US" sz="2800" dirty="0"/>
              <a:t>) on </a:t>
            </a:r>
            <a:r>
              <a:rPr lang="en-AU" altLang="en-US" sz="2800" dirty="0" smtClean="0"/>
              <a:t>storage amount</a:t>
            </a:r>
            <a:endParaRPr lang="en-AU" altLang="en-US" sz="2800" dirty="0"/>
          </a:p>
          <a:p>
            <a:pPr>
              <a:lnSpc>
                <a:spcPct val="90000"/>
              </a:lnSpc>
            </a:pPr>
            <a:r>
              <a:rPr lang="en-AU" altLang="en-US" dirty="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AU" altLang="en-US" sz="2800" b="1" u="sng" dirty="0" smtClean="0"/>
              <a:t>Cost</a:t>
            </a:r>
            <a:r>
              <a:rPr lang="en-AU" altLang="en-US" sz="2800" dirty="0" smtClean="0"/>
              <a:t> … </a:t>
            </a:r>
            <a:r>
              <a:rPr lang="en-AU" altLang="en-US" sz="2800" dirty="0"/>
              <a:t>specialised networks and interfaces…</a:t>
            </a:r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altLang="en-US" dirty="0"/>
              <a:t>Storage Area </a:t>
            </a:r>
            <a:r>
              <a:rPr lang="en-AU" altLang="en-US" dirty="0" smtClean="0"/>
              <a:t>Networks (SAN)</a:t>
            </a:r>
            <a:endParaRPr lang="en-AU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A647-90D8-448F-96B1-F6D56F8755CD}" type="slidenum">
              <a:rPr lang="en-AU" altLang="en-US"/>
              <a:pPr/>
              <a:t>31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922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Background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Cloud Deployment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/>
              <a:t>Hierarchy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Cloud Capacity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Disk Arrays</a:t>
            </a:r>
          </a:p>
          <a:p>
            <a:r>
              <a:rPr lang="en-AU" sz="1800" dirty="0"/>
              <a:t>Basic Concepts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Mortality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Durability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1800" dirty="0"/>
              <a:t>Redundancy</a:t>
            </a: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/>
              <a:t>RAID Levels</a:t>
            </a:r>
            <a:endParaRPr lang="en-AU" sz="1800" dirty="0"/>
          </a:p>
          <a:p>
            <a:pPr marL="971550" lvl="1" indent="-514350">
              <a:buFont typeface="+mj-lt"/>
              <a:buAutoNum type="arabicPeriod"/>
            </a:pPr>
            <a:r>
              <a:rPr lang="en-AU" altLang="en-US" sz="1800" dirty="0"/>
              <a:t>DAS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1800" dirty="0"/>
              <a:t>NAS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1800" dirty="0"/>
              <a:t>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9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 dirty="0" smtClean="0"/>
              <a:t>Storage is an important component</a:t>
            </a:r>
            <a:r>
              <a:rPr lang="en-US" altLang="en-US" dirty="0" smtClean="0"/>
              <a:t> of computing systems, and </a:t>
            </a:r>
            <a:r>
              <a:rPr lang="en-US" altLang="en-US" b="1" u="sng" dirty="0" smtClean="0"/>
              <a:t>in all forms</a:t>
            </a:r>
            <a:r>
              <a:rPr lang="en-US" altLang="en-US" dirty="0" smtClean="0"/>
              <a:t> of the </a:t>
            </a:r>
            <a:r>
              <a:rPr lang="en-AU" dirty="0" smtClean="0"/>
              <a:t>cloud deployment</a:t>
            </a:r>
            <a:endParaRPr lang="en-AU" dirty="0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Background: </a:t>
            </a:r>
            <a:br>
              <a:rPr lang="en-US" altLang="en-US" dirty="0" smtClean="0"/>
            </a:br>
            <a:r>
              <a:rPr lang="en-US" altLang="en-US" dirty="0" smtClean="0"/>
              <a:t>Cloud Deployment Models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3" name="Rounded Rectangle 2"/>
          <p:cNvSpPr/>
          <p:nvPr/>
        </p:nvSpPr>
        <p:spPr>
          <a:xfrm>
            <a:off x="1704973" y="3357748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04973" y="3633576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04969" y="3909404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Runtime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04969" y="4185232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Middleware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704969" y="4461060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O/S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04969" y="4736888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Virtualisation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04969" y="5012716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04969" y="5288544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Storage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04973" y="5564373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Networking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38548" y="3357748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638548" y="3633576"/>
            <a:ext cx="1447800" cy="2000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38544" y="3909404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Runtime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38544" y="4185232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Middleware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638544" y="4461060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O/S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638544" y="4736888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Virtualisation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638544" y="5012716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38544" y="5288544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Storage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638548" y="5564373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Networking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94342" y="3357748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494342" y="3633576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94338" y="3909404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Runtime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494338" y="4185232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Middleware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94338" y="4461060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O/S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494338" y="4736888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Virtualisation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494338" y="5012716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Servers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494338" y="5288544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Storage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494342" y="5564373"/>
            <a:ext cx="1447800" cy="2000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Networking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0663" y="2967724"/>
            <a:ext cx="1676412" cy="40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Infrastructure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(as a service)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24238" y="2935757"/>
            <a:ext cx="1676412" cy="40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Platform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(as a service)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80036" y="2956462"/>
            <a:ext cx="1676412" cy="40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Software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(as a service)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409700" y="3357748"/>
            <a:ext cx="295273" cy="13791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1494" y="3909373"/>
            <a:ext cx="98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You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Manage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48519" y="4316935"/>
            <a:ext cx="1071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Managed by Vendor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9" name="Left Brace 48"/>
          <p:cNvSpPr/>
          <p:nvPr/>
        </p:nvSpPr>
        <p:spPr>
          <a:xfrm rot="10800000">
            <a:off x="7051670" y="3391303"/>
            <a:ext cx="295273" cy="23548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776" name="Rounded Rectangle 331775"/>
          <p:cNvSpPr/>
          <p:nvPr/>
        </p:nvSpPr>
        <p:spPr>
          <a:xfrm>
            <a:off x="1614486" y="5260166"/>
            <a:ext cx="5499112" cy="2758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1614486" y="4698985"/>
            <a:ext cx="5499112" cy="1149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7200" y="5188501"/>
            <a:ext cx="110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dirty="0" smtClean="0">
                <a:solidFill>
                  <a:srgbClr val="FF0000"/>
                </a:solidFill>
              </a:rPr>
              <a:t>Cloud Data Centre Hardware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3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31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6" grpId="0" animBg="1"/>
      <p:bldP spid="331776" grpId="1" animBg="1"/>
      <p:bldP spid="55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Storage is composed of </a:t>
            </a:r>
            <a:r>
              <a:rPr lang="en-US" altLang="en-US" b="1" u="sng" dirty="0" smtClean="0"/>
              <a:t>many different devices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sz="2800" dirty="0" smtClean="0"/>
              <a:t>Primary</a:t>
            </a:r>
          </a:p>
          <a:p>
            <a:pPr lvl="1"/>
            <a:r>
              <a:rPr lang="en-US" altLang="en-US" sz="2800" dirty="0" smtClean="0"/>
              <a:t>Secondary</a:t>
            </a:r>
          </a:p>
          <a:p>
            <a:pPr lvl="1"/>
            <a:r>
              <a:rPr lang="en-US" altLang="en-US" sz="2800" dirty="0"/>
              <a:t>T</a:t>
            </a:r>
            <a:r>
              <a:rPr lang="en-US" altLang="en-US" sz="2800" dirty="0" smtClean="0"/>
              <a:t>ertiary</a:t>
            </a:r>
          </a:p>
          <a:p>
            <a:r>
              <a:rPr lang="en-US" altLang="en-US" dirty="0" smtClean="0"/>
              <a:t>Each form has </a:t>
            </a:r>
            <a:r>
              <a:rPr lang="en-US" altLang="en-US" b="1" u="sng" dirty="0" smtClean="0"/>
              <a:t>different characteristics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sz="2800" dirty="0" smtClean="0"/>
              <a:t>Capabilities</a:t>
            </a:r>
          </a:p>
          <a:p>
            <a:pPr lvl="1"/>
            <a:r>
              <a:rPr lang="en-US" altLang="en-US" sz="2800" dirty="0" smtClean="0"/>
              <a:t>Capacities</a:t>
            </a:r>
          </a:p>
          <a:p>
            <a:pPr lvl="1"/>
            <a:r>
              <a:rPr lang="en-US" altLang="en-US" sz="2800" dirty="0" smtClean="0"/>
              <a:t>Price</a:t>
            </a:r>
          </a:p>
          <a:p>
            <a:pPr lvl="1"/>
            <a:r>
              <a:rPr lang="en-US" altLang="en-US" sz="2800" dirty="0" smtClean="0"/>
              <a:t>Problems</a:t>
            </a: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</a:t>
            </a:r>
            <a:r>
              <a:rPr lang="en-AU" altLang="en-US" dirty="0" smtClean="0"/>
              <a:t>Hierarchy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523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84346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 sz="1800" dirty="0"/>
              <a:t>Primary </a:t>
            </a:r>
            <a:r>
              <a:rPr lang="en-AU" altLang="en-US" sz="1800" dirty="0" smtClean="0"/>
              <a:t>Storage</a:t>
            </a:r>
            <a:endParaRPr lang="en-AU" altLang="en-US" sz="1800" dirty="0"/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Registers (1cycle, a few ns)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Cache (10-200+ cycles, 0.02-0.5us)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Local main memory (0.2-4us)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NUMA memory (2-10x local memory)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AU" altLang="en-US" sz="1600" dirty="0"/>
          </a:p>
          <a:p>
            <a:pPr>
              <a:lnSpc>
                <a:spcPct val="90000"/>
              </a:lnSpc>
            </a:pPr>
            <a:r>
              <a:rPr lang="en-AU" altLang="en-US" sz="1800" dirty="0"/>
              <a:t>Secondary </a:t>
            </a:r>
            <a:r>
              <a:rPr lang="en-AU" altLang="en-US" sz="1800" dirty="0" smtClean="0"/>
              <a:t>Storage</a:t>
            </a:r>
            <a:endParaRPr lang="en-AU" altLang="en-US" sz="1800" dirty="0"/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Magnetic disks (2-20ms)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Solid state disks (0.05-0.5ms)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Cache in storage controller (as SSD)</a:t>
            </a:r>
          </a:p>
          <a:p>
            <a:pPr lvl="1">
              <a:lnSpc>
                <a:spcPct val="90000"/>
              </a:lnSpc>
            </a:pPr>
            <a:endParaRPr lang="en-AU" altLang="en-US" sz="1600" dirty="0"/>
          </a:p>
          <a:p>
            <a:pPr>
              <a:lnSpc>
                <a:spcPct val="90000"/>
              </a:lnSpc>
            </a:pPr>
            <a:r>
              <a:rPr lang="en-AU" altLang="en-US" sz="1800" dirty="0"/>
              <a:t>Tertiary Storage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Removable media: tape, cartridges</a:t>
            </a:r>
            <a:r>
              <a:rPr lang="en-AU" altLang="en-US" sz="1600" dirty="0" smtClean="0"/>
              <a:t>, BD/DVD, </a:t>
            </a:r>
            <a:r>
              <a:rPr lang="en-AU" altLang="en-US" sz="1600" dirty="0"/>
              <a:t>… (</a:t>
            </a:r>
            <a:r>
              <a:rPr lang="en-AU" altLang="en-US" sz="1600" dirty="0" err="1"/>
              <a:t>ms</a:t>
            </a:r>
            <a:r>
              <a:rPr lang="en-AU" altLang="en-US" sz="1600" dirty="0"/>
              <a:t> to minutes)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Tape libraries, optical juke boxes (</a:t>
            </a:r>
            <a:r>
              <a:rPr lang="en-AU" altLang="en-US" sz="1600" dirty="0" err="1"/>
              <a:t>nearline</a:t>
            </a:r>
            <a:r>
              <a:rPr lang="en-AU" altLang="en-US" sz="1600" dirty="0"/>
              <a:t>) (few s to few minutes)</a:t>
            </a:r>
          </a:p>
          <a:p>
            <a:pPr lvl="1">
              <a:lnSpc>
                <a:spcPct val="90000"/>
              </a:lnSpc>
            </a:pPr>
            <a:r>
              <a:rPr lang="en-AU" altLang="en-US" sz="1600" dirty="0"/>
              <a:t>Tape vaults (few minutes to days)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</a:t>
            </a:r>
            <a:r>
              <a:rPr lang="en-AU" altLang="en-US" dirty="0" smtClean="0"/>
              <a:t>Hierarchy</a:t>
            </a:r>
            <a:endParaRPr lang="en-AU" alt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B64F-72C8-4513-AB4C-C7723D282DA2}" type="slidenum">
              <a:rPr lang="en-AU" altLang="en-US"/>
              <a:pPr/>
              <a:t>6</a:t>
            </a:fld>
            <a:endParaRPr lang="en-AU" altLang="en-US"/>
          </a:p>
        </p:txBody>
      </p:sp>
      <p:grpSp>
        <p:nvGrpSpPr>
          <p:cNvPr id="297999" name="Group 15"/>
          <p:cNvGrpSpPr>
            <a:grpSpLocks/>
          </p:cNvGrpSpPr>
          <p:nvPr/>
        </p:nvGrpSpPr>
        <p:grpSpPr bwMode="auto">
          <a:xfrm>
            <a:off x="5103813" y="1838880"/>
            <a:ext cx="3478949" cy="4049157"/>
            <a:chOff x="2880" y="795"/>
            <a:chExt cx="2741" cy="2727"/>
          </a:xfrm>
        </p:grpSpPr>
        <p:sp>
          <p:nvSpPr>
            <p:cNvPr id="297991" name="Freeform 7"/>
            <p:cNvSpPr>
              <a:spLocks/>
            </p:cNvSpPr>
            <p:nvPr/>
          </p:nvSpPr>
          <p:spPr bwMode="auto">
            <a:xfrm>
              <a:off x="2880" y="799"/>
              <a:ext cx="2734" cy="2723"/>
            </a:xfrm>
            <a:custGeom>
              <a:avLst/>
              <a:gdLst>
                <a:gd name="T0" fmla="*/ 1350 w 2734"/>
                <a:gd name="T1" fmla="*/ 0 h 2723"/>
                <a:gd name="T2" fmla="*/ 0 w 2734"/>
                <a:gd name="T3" fmla="*/ 2723 h 2723"/>
                <a:gd name="T4" fmla="*/ 2734 w 2734"/>
                <a:gd name="T5" fmla="*/ 2721 h 2723"/>
                <a:gd name="T6" fmla="*/ 1350 w 2734"/>
                <a:gd name="T7" fmla="*/ 0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4" h="2723">
                  <a:moveTo>
                    <a:pt x="1350" y="0"/>
                  </a:moveTo>
                  <a:lnTo>
                    <a:pt x="0" y="2723"/>
                  </a:lnTo>
                  <a:lnTo>
                    <a:pt x="2734" y="2721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6666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97994" name="Freeform 10"/>
            <p:cNvSpPr>
              <a:spLocks/>
            </p:cNvSpPr>
            <p:nvPr/>
          </p:nvSpPr>
          <p:spPr bwMode="auto">
            <a:xfrm>
              <a:off x="3189" y="795"/>
              <a:ext cx="2106" cy="2115"/>
            </a:xfrm>
            <a:custGeom>
              <a:avLst/>
              <a:gdLst>
                <a:gd name="T0" fmla="*/ 1044 w 2106"/>
                <a:gd name="T1" fmla="*/ 0 h 2115"/>
                <a:gd name="T2" fmla="*/ 0 w 2106"/>
                <a:gd name="T3" fmla="*/ 2115 h 2115"/>
                <a:gd name="T4" fmla="*/ 2106 w 2106"/>
                <a:gd name="T5" fmla="*/ 2106 h 2115"/>
                <a:gd name="T6" fmla="*/ 1044 w 2106"/>
                <a:gd name="T7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6" h="2115">
                  <a:moveTo>
                    <a:pt x="1044" y="0"/>
                  </a:moveTo>
                  <a:lnTo>
                    <a:pt x="0" y="2115"/>
                  </a:lnTo>
                  <a:lnTo>
                    <a:pt x="2106" y="2106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97993" name="Freeform 9"/>
            <p:cNvSpPr>
              <a:spLocks/>
            </p:cNvSpPr>
            <p:nvPr/>
          </p:nvSpPr>
          <p:spPr bwMode="auto">
            <a:xfrm>
              <a:off x="3515" y="798"/>
              <a:ext cx="1452" cy="1430"/>
            </a:xfrm>
            <a:custGeom>
              <a:avLst/>
              <a:gdLst>
                <a:gd name="T0" fmla="*/ 709 w 1452"/>
                <a:gd name="T1" fmla="*/ 0 h 1430"/>
                <a:gd name="T2" fmla="*/ 0 w 1452"/>
                <a:gd name="T3" fmla="*/ 1430 h 1430"/>
                <a:gd name="T4" fmla="*/ 1452 w 1452"/>
                <a:gd name="T5" fmla="*/ 1430 h 1430"/>
                <a:gd name="T6" fmla="*/ 709 w 1452"/>
                <a:gd name="T7" fmla="*/ 0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2" h="1430">
                  <a:moveTo>
                    <a:pt x="709" y="0"/>
                  </a:moveTo>
                  <a:lnTo>
                    <a:pt x="0" y="1430"/>
                  </a:lnTo>
                  <a:lnTo>
                    <a:pt x="1452" y="143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99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97990" name="Freeform 6"/>
            <p:cNvSpPr>
              <a:spLocks/>
            </p:cNvSpPr>
            <p:nvPr/>
          </p:nvSpPr>
          <p:spPr bwMode="auto">
            <a:xfrm>
              <a:off x="3897" y="799"/>
              <a:ext cx="669" cy="674"/>
            </a:xfrm>
            <a:custGeom>
              <a:avLst/>
              <a:gdLst>
                <a:gd name="T0" fmla="*/ 332 w 669"/>
                <a:gd name="T1" fmla="*/ 0 h 674"/>
                <a:gd name="T2" fmla="*/ 0 w 669"/>
                <a:gd name="T3" fmla="*/ 674 h 674"/>
                <a:gd name="T4" fmla="*/ 669 w 669"/>
                <a:gd name="T5" fmla="*/ 662 h 674"/>
                <a:gd name="T6" fmla="*/ 332 w 669"/>
                <a:gd name="T7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674">
                  <a:moveTo>
                    <a:pt x="332" y="0"/>
                  </a:moveTo>
                  <a:lnTo>
                    <a:pt x="0" y="674"/>
                  </a:lnTo>
                  <a:lnTo>
                    <a:pt x="669" y="66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97995" name="Text Box 11"/>
            <p:cNvSpPr txBox="1">
              <a:spLocks noChangeArrowheads="1"/>
            </p:cNvSpPr>
            <p:nvPr/>
          </p:nvSpPr>
          <p:spPr bwMode="auto">
            <a:xfrm>
              <a:off x="4240" y="867"/>
              <a:ext cx="1381" cy="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2000" b="1" dirty="0"/>
                <a:t>kilo-mega bytes</a:t>
              </a:r>
            </a:p>
          </p:txBody>
        </p:sp>
        <p:sp>
          <p:nvSpPr>
            <p:cNvPr id="297996" name="Text Box 12"/>
            <p:cNvSpPr txBox="1">
              <a:spLocks noChangeArrowheads="1"/>
            </p:cNvSpPr>
            <p:nvPr/>
          </p:nvSpPr>
          <p:spPr bwMode="auto">
            <a:xfrm>
              <a:off x="3628" y="1684"/>
              <a:ext cx="1224" cy="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2000" b="1">
                  <a:solidFill>
                    <a:schemeClr val="bg1"/>
                  </a:solidFill>
                </a:rPr>
                <a:t>mega-giga</a:t>
              </a:r>
              <a:br>
                <a:rPr lang="en-AU" altLang="en-US" sz="2000" b="1">
                  <a:solidFill>
                    <a:schemeClr val="bg1"/>
                  </a:solidFill>
                </a:rPr>
              </a:br>
              <a:r>
                <a:rPr lang="en-AU" altLang="en-US" sz="2000" b="1">
                  <a:solidFill>
                    <a:schemeClr val="bg1"/>
                  </a:solidFill>
                </a:rPr>
                <a:t>bytes</a:t>
              </a:r>
            </a:p>
          </p:txBody>
        </p:sp>
        <p:sp>
          <p:nvSpPr>
            <p:cNvPr id="297997" name="Text Box 13"/>
            <p:cNvSpPr txBox="1">
              <a:spLocks noChangeArrowheads="1"/>
            </p:cNvSpPr>
            <p:nvPr/>
          </p:nvSpPr>
          <p:spPr bwMode="auto">
            <a:xfrm>
              <a:off x="3628" y="2341"/>
              <a:ext cx="122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2000" b="1">
                  <a:solidFill>
                    <a:schemeClr val="bg1"/>
                  </a:solidFill>
                </a:rPr>
                <a:t>giga-tera</a:t>
              </a:r>
              <a:br>
                <a:rPr lang="en-AU" altLang="en-US" sz="2000" b="1">
                  <a:solidFill>
                    <a:schemeClr val="bg1"/>
                  </a:solidFill>
                </a:rPr>
              </a:br>
              <a:r>
                <a:rPr lang="en-AU" altLang="en-US" sz="2000" b="1">
                  <a:solidFill>
                    <a:schemeClr val="bg1"/>
                  </a:solidFill>
                </a:rPr>
                <a:t>bytes</a:t>
              </a:r>
            </a:p>
          </p:txBody>
        </p:sp>
        <p:sp>
          <p:nvSpPr>
            <p:cNvPr id="297998" name="Text Box 14"/>
            <p:cNvSpPr txBox="1">
              <a:spLocks noChangeArrowheads="1"/>
            </p:cNvSpPr>
            <p:nvPr/>
          </p:nvSpPr>
          <p:spPr bwMode="auto">
            <a:xfrm>
              <a:off x="3696" y="2998"/>
              <a:ext cx="122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AU" altLang="en-US" sz="2000" b="1">
                  <a:solidFill>
                    <a:schemeClr val="bg1"/>
                  </a:solidFill>
                </a:rPr>
                <a:t>tera-peta</a:t>
              </a:r>
              <a:br>
                <a:rPr lang="en-AU" altLang="en-US" sz="2000" b="1">
                  <a:solidFill>
                    <a:schemeClr val="bg1"/>
                  </a:solidFill>
                </a:rPr>
              </a:br>
              <a:r>
                <a:rPr lang="en-AU" altLang="en-US" sz="2000" b="1">
                  <a:solidFill>
                    <a:schemeClr val="bg1"/>
                  </a:solidFill>
                </a:rPr>
                <a:t>bytes</a:t>
              </a:r>
            </a:p>
          </p:txBody>
        </p:sp>
      </p:grpSp>
      <p:sp>
        <p:nvSpPr>
          <p:cNvPr id="298000" name="Line 16"/>
          <p:cNvSpPr>
            <a:spLocks noChangeShapeType="1"/>
          </p:cNvSpPr>
          <p:nvPr/>
        </p:nvSpPr>
        <p:spPr bwMode="auto">
          <a:xfrm>
            <a:off x="4343682" y="3885455"/>
            <a:ext cx="1304629" cy="364997"/>
          </a:xfrm>
          <a:prstGeom prst="line">
            <a:avLst/>
          </a:prstGeom>
          <a:noFill/>
          <a:ln w="1143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8001" name="Line 17"/>
          <p:cNvSpPr>
            <a:spLocks noChangeShapeType="1"/>
          </p:cNvSpPr>
          <p:nvPr/>
        </p:nvSpPr>
        <p:spPr bwMode="auto">
          <a:xfrm>
            <a:off x="3663289" y="1952625"/>
            <a:ext cx="2761788" cy="187088"/>
          </a:xfrm>
          <a:prstGeom prst="line">
            <a:avLst/>
          </a:prstGeom>
          <a:noFill/>
          <a:ln w="1143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8002" name="Line 18"/>
          <p:cNvSpPr>
            <a:spLocks noChangeShapeType="1"/>
          </p:cNvSpPr>
          <p:nvPr/>
        </p:nvSpPr>
        <p:spPr bwMode="auto">
          <a:xfrm>
            <a:off x="3762375" y="2492138"/>
            <a:ext cx="2290820" cy="731080"/>
          </a:xfrm>
          <a:prstGeom prst="line">
            <a:avLst/>
          </a:prstGeom>
          <a:noFill/>
          <a:ln w="1143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8003" name="Line 19"/>
          <p:cNvSpPr>
            <a:spLocks noChangeShapeType="1"/>
          </p:cNvSpPr>
          <p:nvPr/>
        </p:nvSpPr>
        <p:spPr bwMode="auto">
          <a:xfrm>
            <a:off x="4195130" y="5098241"/>
            <a:ext cx="1108826" cy="180133"/>
          </a:xfrm>
          <a:prstGeom prst="line">
            <a:avLst/>
          </a:prstGeom>
          <a:noFill/>
          <a:ln w="1143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5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Difficult to find actual data </a:t>
            </a:r>
            <a:r>
              <a:rPr lang="en-US" altLang="en-US" dirty="0" smtClean="0"/>
              <a:t>on the </a:t>
            </a:r>
            <a:br>
              <a:rPr lang="en-US" altLang="en-US" dirty="0" smtClean="0"/>
            </a:br>
            <a:r>
              <a:rPr lang="en-US" altLang="en-US" b="1" u="sng" dirty="0" smtClean="0"/>
              <a:t>total </a:t>
            </a:r>
            <a:r>
              <a:rPr lang="en-US" altLang="en-US" b="1" u="sng" dirty="0"/>
              <a:t>capacity of </a:t>
            </a:r>
            <a:r>
              <a:rPr lang="en-US" altLang="en-US" b="1" u="sng" dirty="0" smtClean="0"/>
              <a:t>cloud providers</a:t>
            </a:r>
            <a:r>
              <a:rPr lang="en-US" altLang="en-US" dirty="0" smtClean="0"/>
              <a:t>, </a:t>
            </a:r>
            <a:br>
              <a:rPr lang="en-US" altLang="en-US" dirty="0" smtClean="0"/>
            </a:br>
            <a:r>
              <a:rPr lang="en-US" altLang="en-US" dirty="0" smtClean="0"/>
              <a:t>but a</a:t>
            </a:r>
            <a:r>
              <a:rPr lang="en-US" altLang="en-US" sz="2800" dirty="0" smtClean="0"/>
              <a:t>rguably </a:t>
            </a:r>
            <a:r>
              <a:rPr lang="en-US" altLang="en-US" sz="2800" dirty="0"/>
              <a:t>in the Exabyte </a:t>
            </a:r>
            <a:r>
              <a:rPr lang="en-US" altLang="en-US" sz="2800" dirty="0" smtClean="0"/>
              <a:t>range.</a:t>
            </a:r>
            <a:endParaRPr lang="en-US" altLang="en-US" sz="2800" dirty="0"/>
          </a:p>
          <a:p>
            <a:r>
              <a:rPr lang="en-US" altLang="en-US" dirty="0" smtClean="0"/>
              <a:t>Google has ~10 </a:t>
            </a:r>
            <a:r>
              <a:rPr lang="en-US" altLang="en-US" dirty="0" err="1" smtClean="0"/>
              <a:t>Exabytes</a:t>
            </a:r>
            <a:r>
              <a:rPr lang="en-US" altLang="en-US" dirty="0" smtClean="0"/>
              <a:t> (</a:t>
            </a:r>
            <a:r>
              <a:rPr lang="en-US" dirty="0" smtClean="0"/>
              <a:t>Randall </a:t>
            </a:r>
            <a:r>
              <a:rPr lang="en-US" dirty="0"/>
              <a:t>Munroe 2014</a:t>
            </a:r>
            <a:r>
              <a:rPr lang="en-US" dirty="0" smtClean="0"/>
              <a:t>)</a:t>
            </a:r>
          </a:p>
          <a:p>
            <a:endParaRPr lang="en-US" altLang="en-US" dirty="0"/>
          </a:p>
          <a:p>
            <a:pPr lvl="1"/>
            <a:r>
              <a:rPr lang="en-US" altLang="en-US" sz="2800" dirty="0"/>
              <a:t>Exabyte = 1000 </a:t>
            </a:r>
            <a:r>
              <a:rPr lang="en-US" altLang="en-US" sz="2800" dirty="0" smtClean="0"/>
              <a:t>Petabytes = 1,000,000 Terabytes</a:t>
            </a:r>
          </a:p>
          <a:p>
            <a:pPr lvl="1"/>
            <a:r>
              <a:rPr lang="en-US" altLang="en-US" sz="2800" dirty="0"/>
              <a:t>Exabyte </a:t>
            </a:r>
            <a:r>
              <a:rPr lang="en-US" altLang="en-US" sz="2800" dirty="0" smtClean="0"/>
              <a:t>= 1,000,000,000,000,000,000 bytes</a:t>
            </a:r>
          </a:p>
          <a:p>
            <a:pPr marL="457200" lvl="1" indent="0">
              <a:buNone/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EB	PB	TB	GB	MB	KB</a:t>
            </a: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Cloud Capacity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902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/>
              <a:t>Can you imagine how big 12 </a:t>
            </a:r>
            <a:r>
              <a:rPr lang="en-US" altLang="en-US" dirty="0" err="1" smtClean="0"/>
              <a:t>Exabytes</a:t>
            </a:r>
            <a:r>
              <a:rPr lang="en-US" altLang="en-US" dirty="0"/>
              <a:t> </a:t>
            </a:r>
            <a:r>
              <a:rPr lang="en-US" altLang="en-US" dirty="0" smtClean="0"/>
              <a:t>is in volume?</a:t>
            </a:r>
          </a:p>
          <a:p>
            <a:pPr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/>
              <a:t>The size of a 12 TB hard drive is around:</a:t>
            </a:r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 smtClean="0"/>
              <a:t>height	20 mm</a:t>
            </a:r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 smtClean="0"/>
              <a:t>width</a:t>
            </a:r>
            <a:r>
              <a:rPr lang="en-AU" altLang="en-US" dirty="0"/>
              <a:t>	</a:t>
            </a:r>
            <a:r>
              <a:rPr lang="en-AU" altLang="en-US" dirty="0" smtClean="0"/>
              <a:t>102 mm</a:t>
            </a:r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 smtClean="0"/>
              <a:t>depth	147 mm</a:t>
            </a:r>
            <a:endParaRPr lang="en-US" altLang="en-US" dirty="0" smtClean="0"/>
          </a:p>
          <a:p>
            <a:pPr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/>
              <a:t>If you stack 1,000,000 of these HDDs,</a:t>
            </a:r>
          </a:p>
          <a:p>
            <a:pPr marL="361950" indent="0">
              <a:buNone/>
              <a:tabLst>
                <a:tab pos="2514600" algn="l"/>
                <a:tab pos="3143250" algn="l"/>
                <a:tab pos="3771900" algn="l"/>
                <a:tab pos="4391025" algn="l"/>
                <a:tab pos="5019675" algn="l"/>
                <a:tab pos="5743575" algn="l"/>
              </a:tabLst>
            </a:pPr>
            <a:r>
              <a:rPr lang="en-US" altLang="en-US" dirty="0" smtClean="0"/>
              <a:t>you have a volume of around:</a:t>
            </a:r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/>
              <a:t>height	</a:t>
            </a:r>
            <a:r>
              <a:rPr lang="en-AU" altLang="en-US" dirty="0" smtClean="0"/>
              <a:t>2 m</a:t>
            </a:r>
            <a:endParaRPr lang="en-AU" altLang="en-US" dirty="0"/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 smtClean="0"/>
              <a:t>width</a:t>
            </a:r>
            <a:r>
              <a:rPr lang="en-AU" altLang="en-US" dirty="0"/>
              <a:t>	</a:t>
            </a:r>
            <a:r>
              <a:rPr lang="en-AU" altLang="en-US" dirty="0" smtClean="0"/>
              <a:t>10 m</a:t>
            </a:r>
            <a:r>
              <a:rPr lang="en-AU" altLang="en-US" dirty="0"/>
              <a:t>	</a:t>
            </a:r>
          </a:p>
          <a:p>
            <a:pPr lvl="1">
              <a:tabLst>
                <a:tab pos="1790700" algn="l"/>
                <a:tab pos="5743575" algn="l"/>
              </a:tabLst>
            </a:pPr>
            <a:r>
              <a:rPr lang="en-AU" altLang="en-US" dirty="0"/>
              <a:t>depth	</a:t>
            </a:r>
            <a:r>
              <a:rPr lang="en-AU" altLang="en-US" dirty="0" smtClean="0"/>
              <a:t>15 m</a:t>
            </a:r>
            <a:endParaRPr lang="en-AU" altLang="en-US" dirty="0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Background: Cloud Capacity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ECB9-6E3D-4530-980D-29D64762717C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3" name="Cube 2"/>
          <p:cNvSpPr/>
          <p:nvPr/>
        </p:nvSpPr>
        <p:spPr>
          <a:xfrm>
            <a:off x="3448051" y="4695825"/>
            <a:ext cx="2095500" cy="1200152"/>
          </a:xfrm>
          <a:prstGeom prst="cube">
            <a:avLst>
              <a:gd name="adj" fmla="val 748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1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Background: Cloud Capacity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6,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57199" y="1600201"/>
            <a:ext cx="82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AWS “</a:t>
            </a:r>
            <a:r>
              <a:rPr lang="en-US" sz="2800" dirty="0" err="1" smtClean="0"/>
              <a:t>Re:Invent</a:t>
            </a:r>
            <a:r>
              <a:rPr lang="en-US" sz="2800" dirty="0" smtClean="0"/>
              <a:t> 2016”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82" y="2171701"/>
            <a:ext cx="5251918" cy="3968950"/>
          </a:xfrm>
        </p:spPr>
      </p:pic>
    </p:spTree>
    <p:extLst>
      <p:ext uri="{BB962C8B-B14F-4D97-AF65-F5344CB8AC3E}">
        <p14:creationId xmlns:p14="http://schemas.microsoft.com/office/powerpoint/2010/main" val="25405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Computing Unit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 Computing Unit.thmx</Template>
  <TotalTime>33753</TotalTime>
  <Words>1221</Words>
  <Application>Microsoft Office PowerPoint</Application>
  <PresentationFormat>On-screen Show (4:3)</PresentationFormat>
  <Paragraphs>382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Wingdings</vt:lpstr>
      <vt:lpstr>Cloud Computing Unit</vt:lpstr>
      <vt:lpstr>SIT113 Cloud Computing and Virtualisation</vt:lpstr>
      <vt:lpstr>Outline</vt:lpstr>
      <vt:lpstr>Background</vt:lpstr>
      <vt:lpstr>Background:  Cloud Deployment Models</vt:lpstr>
      <vt:lpstr>Background: Hierarchy</vt:lpstr>
      <vt:lpstr>Background: Hierarchy</vt:lpstr>
      <vt:lpstr>Background: Cloud Capacity</vt:lpstr>
      <vt:lpstr>Background: Cloud Capacity</vt:lpstr>
      <vt:lpstr>Background: Cloud Capacity</vt:lpstr>
      <vt:lpstr>Background: Cloud Capacity</vt:lpstr>
      <vt:lpstr>Background: Cloud Capacity</vt:lpstr>
      <vt:lpstr>Background: Disk Arrays</vt:lpstr>
      <vt:lpstr>Background: Disk Arrays</vt:lpstr>
      <vt:lpstr>Basic Concepts</vt:lpstr>
      <vt:lpstr>Basic Concepts: Mortality Rate</vt:lpstr>
      <vt:lpstr>Basic Concepts: Durability</vt:lpstr>
      <vt:lpstr>Basic Concepts: Redundancy</vt:lpstr>
      <vt:lpstr>Basic Concepts: Redundancy</vt:lpstr>
      <vt:lpstr>Basic Concepts: Partial Redundancy</vt:lpstr>
      <vt:lpstr>Basic Concepts: Partial Redundancy</vt:lpstr>
      <vt:lpstr>Basic Concepts: Redundancy: Advantages</vt:lpstr>
      <vt:lpstr>Basic Concepts: Redundancy: Disadvantages</vt:lpstr>
      <vt:lpstr>Basic Concepts: RAID levels</vt:lpstr>
      <vt:lpstr>Basic Concepts: RAID Level 5</vt:lpstr>
      <vt:lpstr>Basic Concepts: RAID Level 5</vt:lpstr>
      <vt:lpstr>Basic Concepts: Hosts, Networks and Storage</vt:lpstr>
      <vt:lpstr>Basic Concepts: Direct Attached Storage (DAS)</vt:lpstr>
      <vt:lpstr>Basic Concepts: Network Attached Storage (NAS)</vt:lpstr>
      <vt:lpstr>Basic Concepts: Network Attached Storage (NAS)</vt:lpstr>
      <vt:lpstr>Basic Concepts: Storage Area Networks (SAN)</vt:lpstr>
      <vt:lpstr>Basic Concepts: Storage Area Networks (SAN)</vt:lpstr>
      <vt:lpstr>Summary</vt:lpstr>
    </vt:vector>
  </TitlesOfParts>
  <Company>Deakin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Rough</dc:creator>
  <cp:lastModifiedBy>Robert Dew</cp:lastModifiedBy>
  <cp:revision>343</cp:revision>
  <dcterms:created xsi:type="dcterms:W3CDTF">2015-02-02T02:30:31Z</dcterms:created>
  <dcterms:modified xsi:type="dcterms:W3CDTF">2018-04-15T23:54:32Z</dcterms:modified>
</cp:coreProperties>
</file>